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wav"/>
  <Default Extension="gif" ContentType="image/gif"/>
  <Default Extension="jpg" ContentType="image/jpeg"/>
  <Default Extension="wmv" ContentType="video/x-ms-wm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32" r:id="rId2"/>
    <p:sldMasterId id="2147483744" r:id="rId3"/>
    <p:sldMasterId id="2147483756" r:id="rId4"/>
    <p:sldMasterId id="2147483768" r:id="rId5"/>
    <p:sldMasterId id="2147483780" r:id="rId6"/>
    <p:sldMasterId id="2147483792" r:id="rId7"/>
  </p:sldMasterIdLst>
  <p:notesMasterIdLst>
    <p:notesMasterId r:id="rId70"/>
  </p:notesMasterIdLst>
  <p:sldIdLst>
    <p:sldId id="256" r:id="rId8"/>
    <p:sldId id="258" r:id="rId9"/>
    <p:sldId id="259" r:id="rId10"/>
    <p:sldId id="314" r:id="rId11"/>
    <p:sldId id="264" r:id="rId12"/>
    <p:sldId id="318" r:id="rId13"/>
    <p:sldId id="272" r:id="rId14"/>
    <p:sldId id="273" r:id="rId15"/>
    <p:sldId id="319" r:id="rId16"/>
    <p:sldId id="320" r:id="rId17"/>
    <p:sldId id="321" r:id="rId18"/>
    <p:sldId id="322" r:id="rId19"/>
    <p:sldId id="315" r:id="rId20"/>
    <p:sldId id="316" r:id="rId21"/>
    <p:sldId id="317" r:id="rId22"/>
    <p:sldId id="324" r:id="rId23"/>
    <p:sldId id="325" r:id="rId24"/>
    <p:sldId id="326" r:id="rId25"/>
    <p:sldId id="260" r:id="rId26"/>
    <p:sldId id="266" r:id="rId27"/>
    <p:sldId id="267" r:id="rId28"/>
    <p:sldId id="268" r:id="rId29"/>
    <p:sldId id="269" r:id="rId30"/>
    <p:sldId id="312" r:id="rId31"/>
    <p:sldId id="303" r:id="rId32"/>
    <p:sldId id="304" r:id="rId33"/>
    <p:sldId id="305" r:id="rId34"/>
    <p:sldId id="327" r:id="rId35"/>
    <p:sldId id="285" r:id="rId36"/>
    <p:sldId id="329" r:id="rId37"/>
    <p:sldId id="323" r:id="rId38"/>
    <p:sldId id="331" r:id="rId39"/>
    <p:sldId id="289" r:id="rId40"/>
    <p:sldId id="290" r:id="rId41"/>
    <p:sldId id="291" r:id="rId42"/>
    <p:sldId id="336" r:id="rId43"/>
    <p:sldId id="307" r:id="rId44"/>
    <p:sldId id="306" r:id="rId45"/>
    <p:sldId id="308" r:id="rId46"/>
    <p:sldId id="338" r:id="rId47"/>
    <p:sldId id="335" r:id="rId48"/>
    <p:sldId id="339" r:id="rId49"/>
    <p:sldId id="261" r:id="rId50"/>
    <p:sldId id="262" r:id="rId51"/>
    <p:sldId id="265" r:id="rId52"/>
    <p:sldId id="311" r:id="rId53"/>
    <p:sldId id="340" r:id="rId54"/>
    <p:sldId id="310" r:id="rId55"/>
    <p:sldId id="341" r:id="rId56"/>
    <p:sldId id="328" r:id="rId57"/>
    <p:sldId id="286" r:id="rId58"/>
    <p:sldId id="287" r:id="rId59"/>
    <p:sldId id="288" r:id="rId60"/>
    <p:sldId id="292" r:id="rId61"/>
    <p:sldId id="293" r:id="rId62"/>
    <p:sldId id="294" r:id="rId63"/>
    <p:sldId id="295" r:id="rId64"/>
    <p:sldId id="296" r:id="rId65"/>
    <p:sldId id="297" r:id="rId66"/>
    <p:sldId id="332" r:id="rId67"/>
    <p:sldId id="333" r:id="rId68"/>
    <p:sldId id="334" r:id="rId6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2633" autoAdjust="0"/>
  </p:normalViewPr>
  <p:slideViewPr>
    <p:cSldViewPr snapToGrid="0">
      <p:cViewPr varScale="1">
        <p:scale>
          <a:sx n="70" d="100"/>
          <a:sy n="70" d="100"/>
        </p:scale>
        <p:origin x="2148" y="78"/>
      </p:cViewPr>
      <p:guideLst/>
    </p:cSldViewPr>
  </p:slideViewPr>
  <p:notesTextViewPr>
    <p:cViewPr>
      <p:scale>
        <a:sx n="1" d="1"/>
        <a:sy n="1" d="1"/>
      </p:scale>
      <p:origin x="0" y="0"/>
    </p:cViewPr>
  </p:notesTextViewPr>
  <p:sorterViewPr>
    <p:cViewPr varScale="1">
      <p:scale>
        <a:sx n="100" d="100"/>
        <a:sy n="100" d="100"/>
      </p:scale>
      <p:origin x="0" y="-927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 Type="http://schemas.openxmlformats.org/officeDocument/2006/relationships/slideMaster" Target="slideMasters/slideMaster7.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AA6410-8DF2-4F4B-B5E4-B91EF76C10C8}" type="datetimeFigureOut">
              <a:rPr lang="en-GB" smtClean="0"/>
              <a:t>19/02/2016</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00646C-63DC-478F-8CC9-573CB4871A24}" type="slidenum">
              <a:rPr lang="en-GB" smtClean="0"/>
              <a:t>‹#›</a:t>
            </a:fld>
            <a:endParaRPr lang="en-GB"/>
          </a:p>
        </p:txBody>
      </p:sp>
    </p:spTree>
    <p:extLst>
      <p:ext uri="{BB962C8B-B14F-4D97-AF65-F5344CB8AC3E}">
        <p14:creationId xmlns:p14="http://schemas.microsoft.com/office/powerpoint/2010/main" val="2264352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No more levels! The opportunities for languages at KS2 and KS3</a:t>
            </a:r>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The combination of the new programmes of study at KS2 and KS3 and the removal of the previous NC KS3 assessment framework presents us with the ideal opportunity (and necessity!) to think carefully and critically about what we teach when, and how we will know what learners know at every stage along the way.  This session sets out the main issues facing all languages teachers as we design a new assessment framework for languages in our own schools, and looks practically at how we might join up our thinking cross-phase provide progression wherever possible over the first seven years of compulsory language learning.</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smtClean="0">
                <a:solidFill>
                  <a:schemeClr val="tx1"/>
                </a:solidFill>
                <a:effectLst/>
                <a:latin typeface="+mn-lt"/>
                <a:ea typeface="+mn-ea"/>
                <a:cs typeface="+mn-cs"/>
              </a:rPr>
              <a:t/>
            </a:r>
            <a:br>
              <a:rPr lang="en-GB" sz="1200" b="1" kern="1200" baseline="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Starting </a:t>
            </a:r>
            <a:r>
              <a:rPr lang="en-GB" sz="1200" kern="1200" dirty="0" smtClean="0">
                <a:solidFill>
                  <a:schemeClr val="tx1"/>
                </a:solidFill>
                <a:effectLst/>
                <a:latin typeface="+mn-lt"/>
                <a:ea typeface="+mn-ea"/>
                <a:cs typeface="+mn-cs"/>
              </a:rPr>
              <a:t>from the key government messages about assessment, and outlining the range of possible approaches to life after levels, this </a:t>
            </a:r>
            <a:r>
              <a:rPr lang="en-GB" sz="1200" kern="1200" dirty="0" smtClean="0">
                <a:solidFill>
                  <a:schemeClr val="tx1"/>
                </a:solidFill>
                <a:effectLst/>
                <a:latin typeface="+mn-lt"/>
                <a:ea typeface="+mn-ea"/>
                <a:cs typeface="+mn-cs"/>
              </a:rPr>
              <a:t>workshop </a:t>
            </a:r>
            <a:r>
              <a:rPr lang="en-GB" sz="1200" kern="1200" dirty="0" smtClean="0">
                <a:solidFill>
                  <a:schemeClr val="tx1"/>
                </a:solidFill>
                <a:effectLst/>
                <a:latin typeface="+mn-lt"/>
                <a:ea typeface="+mn-ea"/>
                <a:cs typeface="+mn-cs"/>
              </a:rPr>
              <a:t>focuses on one specific example for languages, which measures progression from KS2 to KS4, whilst maintaining an emphasis on assessment for learning</a:t>
            </a:r>
            <a:r>
              <a:rPr lang="en-GB" sz="1200" kern="1200" dirty="0" smtClean="0">
                <a:solidFill>
                  <a:schemeClr val="tx1"/>
                </a:solidFill>
                <a:effectLst/>
                <a:latin typeface="+mn-lt"/>
                <a:ea typeface="+mn-ea"/>
                <a:cs typeface="+mn-cs"/>
              </a:rPr>
              <a:t>.</a:t>
            </a:r>
            <a:br>
              <a:rPr lang="en-GB" sz="1200" kern="1200" dirty="0" smtClean="0">
                <a:solidFill>
                  <a:schemeClr val="tx1"/>
                </a:solidFill>
                <a:effectLst/>
                <a:latin typeface="+mn-lt"/>
                <a:ea typeface="+mn-ea"/>
                <a:cs typeface="+mn-cs"/>
              </a:rPr>
            </a:br>
            <a:r>
              <a:rPr lang="en-GB" sz="1200" b="1" kern="1200" dirty="0" smtClean="0">
                <a:solidFill>
                  <a:schemeClr val="tx1"/>
                </a:solidFill>
                <a:effectLst/>
                <a:latin typeface="+mn-lt"/>
                <a:ea typeface="+mn-ea"/>
                <a:cs typeface="+mn-cs"/>
              </a:rPr>
              <a:t>Timings and overview</a:t>
            </a:r>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Background</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KS2 </a:t>
            </a:r>
            <a:r>
              <a:rPr lang="en-GB" sz="1200" kern="1200" dirty="0" smtClean="0">
                <a:solidFill>
                  <a:schemeClr val="tx1"/>
                </a:solidFill>
                <a:effectLst/>
                <a:latin typeface="+mn-lt"/>
                <a:ea typeface="+mn-ea"/>
                <a:cs typeface="+mn-cs"/>
                <a:sym typeface="Wingdings" panose="05000000000000000000" pitchFamily="2" charset="2"/>
              </a:rPr>
              <a:t> KS3? (Speaking examples / Grammar examples) - Activity</a:t>
            </a:r>
            <a:br>
              <a:rPr lang="en-GB" sz="1200" kern="1200" dirty="0" smtClean="0">
                <a:solidFill>
                  <a:schemeClr val="tx1"/>
                </a:solidFill>
                <a:effectLst/>
                <a:latin typeface="+mn-lt"/>
                <a:ea typeface="+mn-ea"/>
                <a:cs typeface="+mn-cs"/>
                <a:sym typeface="Wingdings" panose="05000000000000000000" pitchFamily="2" charset="2"/>
              </a:rPr>
            </a:br>
            <a:r>
              <a:rPr lang="en-GB" sz="1200" kern="1200" dirty="0" smtClean="0">
                <a:solidFill>
                  <a:schemeClr val="tx1"/>
                </a:solidFill>
                <a:effectLst/>
                <a:latin typeface="+mn-lt"/>
                <a:ea typeface="+mn-ea"/>
                <a:cs typeface="+mn-cs"/>
                <a:sym typeface="Wingdings" panose="05000000000000000000" pitchFamily="2" charset="2"/>
              </a:rPr>
              <a:t>Basis</a:t>
            </a:r>
            <a:r>
              <a:rPr lang="en-GB" sz="1200" kern="1200" baseline="0" dirty="0" smtClean="0">
                <a:solidFill>
                  <a:schemeClr val="tx1"/>
                </a:solidFill>
                <a:effectLst/>
                <a:latin typeface="+mn-lt"/>
                <a:ea typeface="+mn-ea"/>
                <a:cs typeface="+mn-cs"/>
                <a:sym typeface="Wingdings" panose="05000000000000000000" pitchFamily="2" charset="2"/>
              </a:rPr>
              <a:t> for my framework</a:t>
            </a:r>
            <a:br>
              <a:rPr lang="en-GB" sz="1200" kern="1200" baseline="0" dirty="0" smtClean="0">
                <a:solidFill>
                  <a:schemeClr val="tx1"/>
                </a:solidFill>
                <a:effectLst/>
                <a:latin typeface="+mn-lt"/>
                <a:ea typeface="+mn-ea"/>
                <a:cs typeface="+mn-cs"/>
                <a:sym typeface="Wingdings" panose="05000000000000000000" pitchFamily="2" charset="2"/>
              </a:rPr>
            </a:br>
            <a:r>
              <a:rPr lang="en-GB" sz="1200" kern="1200" baseline="0" dirty="0" smtClean="0">
                <a:solidFill>
                  <a:schemeClr val="tx1"/>
                </a:solidFill>
                <a:effectLst/>
                <a:latin typeface="+mn-lt"/>
                <a:ea typeface="+mn-ea"/>
                <a:cs typeface="+mn-cs"/>
                <a:sym typeface="Wingdings" panose="05000000000000000000" pitchFamily="2" charset="2"/>
              </a:rPr>
              <a:t>Pupil-friendly versions of statements</a:t>
            </a:r>
            <a:br>
              <a:rPr lang="en-GB" sz="1200" kern="1200" baseline="0" dirty="0" smtClean="0">
                <a:solidFill>
                  <a:schemeClr val="tx1"/>
                </a:solidFill>
                <a:effectLst/>
                <a:latin typeface="+mn-lt"/>
                <a:ea typeface="+mn-ea"/>
                <a:cs typeface="+mn-cs"/>
                <a:sym typeface="Wingdings" panose="05000000000000000000" pitchFamily="2" charset="2"/>
              </a:rPr>
            </a:br>
            <a:r>
              <a:rPr lang="en-GB" sz="1200" kern="1200" baseline="0" dirty="0" smtClean="0">
                <a:solidFill>
                  <a:schemeClr val="tx1"/>
                </a:solidFill>
                <a:effectLst/>
                <a:latin typeface="+mn-lt"/>
                <a:ea typeface="+mn-ea"/>
                <a:cs typeface="+mn-cs"/>
                <a:sym typeface="Wingdings" panose="05000000000000000000" pitchFamily="2" charset="2"/>
              </a:rPr>
              <a:t>Additional strands (Verbs / Vocabulary)</a:t>
            </a:r>
            <a:br>
              <a:rPr lang="en-GB" sz="1200" kern="1200" baseline="0" dirty="0" smtClean="0">
                <a:solidFill>
                  <a:schemeClr val="tx1"/>
                </a:solidFill>
                <a:effectLst/>
                <a:latin typeface="+mn-lt"/>
                <a:ea typeface="+mn-ea"/>
                <a:cs typeface="+mn-cs"/>
                <a:sym typeface="Wingdings" panose="05000000000000000000" pitchFamily="2" charset="2"/>
              </a:rPr>
            </a:br>
            <a:r>
              <a:rPr lang="en-GB" sz="1200" kern="1200" baseline="0" dirty="0" smtClean="0">
                <a:solidFill>
                  <a:schemeClr val="tx1"/>
                </a:solidFill>
                <a:effectLst/>
                <a:latin typeface="+mn-lt"/>
                <a:ea typeface="+mn-ea"/>
                <a:cs typeface="+mn-cs"/>
                <a:sym typeface="Wingdings" panose="05000000000000000000" pitchFamily="2" charset="2"/>
              </a:rPr>
              <a:t>Sample tasks to level – Activity</a:t>
            </a:r>
            <a:br>
              <a:rPr lang="en-GB" sz="1200" kern="1200" baseline="0" dirty="0" smtClean="0">
                <a:solidFill>
                  <a:schemeClr val="tx1"/>
                </a:solidFill>
                <a:effectLst/>
                <a:latin typeface="+mn-lt"/>
                <a:ea typeface="+mn-ea"/>
                <a:cs typeface="+mn-cs"/>
                <a:sym typeface="Wingdings" panose="05000000000000000000" pitchFamily="2" charset="2"/>
              </a:rPr>
            </a:br>
            <a:r>
              <a:rPr lang="en-GB" sz="1200" kern="1200" baseline="0" dirty="0" smtClean="0">
                <a:solidFill>
                  <a:schemeClr val="tx1"/>
                </a:solidFill>
                <a:effectLst/>
                <a:latin typeface="+mn-lt"/>
                <a:ea typeface="+mn-ea"/>
                <a:cs typeface="+mn-cs"/>
                <a:sym typeface="Wingdings" panose="05000000000000000000" pitchFamily="2" charset="2"/>
              </a:rPr>
              <a:t>Joining up practice - Transition</a:t>
            </a:r>
            <a:br>
              <a:rPr lang="en-GB" sz="1200" kern="1200" baseline="0" dirty="0" smtClean="0">
                <a:solidFill>
                  <a:schemeClr val="tx1"/>
                </a:solidFill>
                <a:effectLst/>
                <a:latin typeface="+mn-lt"/>
                <a:ea typeface="+mn-ea"/>
                <a:cs typeface="+mn-cs"/>
                <a:sym typeface="Wingdings" panose="05000000000000000000" pitchFamily="2" charset="2"/>
              </a:rPr>
            </a:br>
            <a:r>
              <a:rPr lang="en-GB" sz="1200" kern="1200" dirty="0" smtClean="0">
                <a:solidFill>
                  <a:schemeClr val="tx1"/>
                </a:solidFill>
                <a:effectLst/>
                <a:latin typeface="+mn-lt"/>
                <a:ea typeface="+mn-ea"/>
                <a:cs typeface="+mn-cs"/>
                <a:sym typeface="Wingdings" panose="05000000000000000000" pitchFamily="2" charset="2"/>
              </a:rPr>
              <a:t/>
            </a:r>
            <a:br>
              <a:rPr lang="en-GB" sz="1200" kern="1200" dirty="0" smtClean="0">
                <a:solidFill>
                  <a:schemeClr val="tx1"/>
                </a:solidFill>
                <a:effectLst/>
                <a:latin typeface="+mn-lt"/>
                <a:ea typeface="+mn-ea"/>
                <a:cs typeface="+mn-cs"/>
                <a:sym typeface="Wingdings" panose="05000000000000000000" pitchFamily="2" charset="2"/>
              </a:rPr>
            </a:b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9900646C-63DC-478F-8CC9-573CB4871A24}" type="slidenum">
              <a:rPr lang="en-GB" smtClean="0"/>
              <a:t>1</a:t>
            </a:fld>
            <a:endParaRPr lang="en-GB"/>
          </a:p>
        </p:txBody>
      </p:sp>
    </p:spTree>
    <p:extLst>
      <p:ext uri="{BB962C8B-B14F-4D97-AF65-F5344CB8AC3E}">
        <p14:creationId xmlns:p14="http://schemas.microsoft.com/office/powerpoint/2010/main" val="3856935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00646C-63DC-478F-8CC9-573CB4871A24}" type="slidenum">
              <a:rPr lang="en-GB" smtClean="0">
                <a:solidFill>
                  <a:prstClr val="black"/>
                </a:solidFill>
              </a:rPr>
              <a:pPr/>
              <a:t>10</a:t>
            </a:fld>
            <a:endParaRPr lang="en-GB">
              <a:solidFill>
                <a:prstClr val="black"/>
              </a:solidFill>
            </a:endParaRPr>
          </a:p>
        </p:txBody>
      </p:sp>
    </p:spTree>
    <p:extLst>
      <p:ext uri="{BB962C8B-B14F-4D97-AF65-F5344CB8AC3E}">
        <p14:creationId xmlns:p14="http://schemas.microsoft.com/office/powerpoint/2010/main" val="29445055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Feedback: 5 minutes</a:t>
            </a:r>
            <a:r>
              <a:rPr lang="en-GB" dirty="0" smtClean="0"/>
              <a:t/>
            </a:r>
            <a:br>
              <a:rPr lang="en-GB" dirty="0" smtClean="0"/>
            </a:br>
            <a:r>
              <a:rPr lang="en-GB" dirty="0" smtClean="0"/>
              <a:t>This slide is to support feedback and</a:t>
            </a:r>
            <a:r>
              <a:rPr lang="en-GB" baseline="0" dirty="0" smtClean="0"/>
              <a:t> discussion on Task 2.</a:t>
            </a:r>
            <a:br>
              <a:rPr lang="en-GB" baseline="0" dirty="0" smtClean="0"/>
            </a:br>
            <a:endParaRPr lang="en-GB" dirty="0"/>
          </a:p>
        </p:txBody>
      </p:sp>
      <p:sp>
        <p:nvSpPr>
          <p:cNvPr id="4" name="Slide Number Placeholder 3"/>
          <p:cNvSpPr>
            <a:spLocks noGrp="1"/>
          </p:cNvSpPr>
          <p:nvPr>
            <p:ph type="sldNum" sz="quarter" idx="10"/>
          </p:nvPr>
        </p:nvSpPr>
        <p:spPr/>
        <p:txBody>
          <a:bodyPr/>
          <a:lstStyle/>
          <a:p>
            <a:fld id="{E91B4469-293F-4752-AA51-3EE6BD1FE9BC}" type="slidenum">
              <a:rPr lang="en-GB" smtClean="0">
                <a:solidFill>
                  <a:prstClr val="black"/>
                </a:solidFill>
              </a:rPr>
              <a:pPr/>
              <a:t>12</a:t>
            </a:fld>
            <a:endParaRPr lang="en-GB">
              <a:solidFill>
                <a:prstClr val="black"/>
              </a:solidFill>
            </a:endParaRPr>
          </a:p>
        </p:txBody>
      </p:sp>
    </p:spTree>
    <p:extLst>
      <p:ext uri="{BB962C8B-B14F-4D97-AF65-F5344CB8AC3E}">
        <p14:creationId xmlns:p14="http://schemas.microsoft.com/office/powerpoint/2010/main" val="12911286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Let’s continue to think about the implications for KS3 teaching for a moment.</a:t>
            </a:r>
            <a:br>
              <a:rPr lang="en-GB" sz="1200" kern="1200" dirty="0" smtClean="0">
                <a:solidFill>
                  <a:schemeClr val="tx1"/>
                </a:solidFill>
                <a:effectLst/>
                <a:latin typeface="+mn-lt"/>
                <a:ea typeface="+mn-ea"/>
                <a:cs typeface="+mn-cs"/>
              </a:rPr>
            </a:b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For example, if we imagine that this is the sort of activity</a:t>
            </a:r>
            <a:r>
              <a:rPr lang="en-GB" sz="1200" kern="1200" baseline="0" dirty="0" smtClean="0">
                <a:solidFill>
                  <a:schemeClr val="tx1"/>
                </a:solidFill>
                <a:effectLst/>
                <a:latin typeface="+mn-lt"/>
                <a:ea typeface="+mn-ea"/>
                <a:cs typeface="+mn-cs"/>
              </a:rPr>
              <a:t> that pupils do at KS2 to build up a series of nouns in their memory, at KS3 we could consider putting much more of a focus on verb structures in our oral practice.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As the toolkit suggestion:  “Instead we would ask pupils how many sentences they can make with the word “</a:t>
            </a:r>
            <a:r>
              <a:rPr lang="en-GB" sz="1200" kern="1200" dirty="0" err="1" smtClean="0">
                <a:solidFill>
                  <a:schemeClr val="tx1"/>
                </a:solidFill>
                <a:effectLst/>
                <a:latin typeface="+mn-lt"/>
                <a:ea typeface="+mn-ea"/>
                <a:cs typeface="+mn-cs"/>
              </a:rPr>
              <a:t>banane</a:t>
            </a:r>
            <a:r>
              <a:rPr lang="en-GB" sz="1200" kern="120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“J’aime les bananes.” “J’ai une banane.” “Les bananes sont jaunes”,  “Je n’ai pas de banane aujourd’hui.” “J’ai mangé une banane.” “Voici une banane.” “J’ai mangé ta banane.”</a:t>
            </a:r>
            <a:endParaRPr lang="en-GB" dirty="0" smtClean="0"/>
          </a:p>
          <a:p>
            <a:endParaRPr lang="en-GB" dirty="0"/>
          </a:p>
        </p:txBody>
      </p:sp>
      <p:sp>
        <p:nvSpPr>
          <p:cNvPr id="4" name="Slide Number Placeholder 3"/>
          <p:cNvSpPr>
            <a:spLocks noGrp="1"/>
          </p:cNvSpPr>
          <p:nvPr>
            <p:ph type="sldNum" sz="quarter" idx="10"/>
          </p:nvPr>
        </p:nvSpPr>
        <p:spPr/>
        <p:txBody>
          <a:bodyPr/>
          <a:lstStyle/>
          <a:p>
            <a:fld id="{9900646C-63DC-478F-8CC9-573CB4871A24}" type="slidenum">
              <a:rPr lang="en-GB" smtClean="0"/>
              <a:t>13</a:t>
            </a:fld>
            <a:endParaRPr lang="en-GB"/>
          </a:p>
        </p:txBody>
      </p:sp>
    </p:spTree>
    <p:extLst>
      <p:ext uri="{BB962C8B-B14F-4D97-AF65-F5344CB8AC3E}">
        <p14:creationId xmlns:p14="http://schemas.microsoft.com/office/powerpoint/2010/main" val="29973827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Something like this, focused much more on the verbs.</a:t>
            </a:r>
            <a:br>
              <a:rPr lang="en-GB" dirty="0" smtClean="0"/>
            </a:br>
            <a:r>
              <a:rPr lang="en-GB" dirty="0" smtClean="0"/>
              <a:t>Look</a:t>
            </a:r>
            <a:r>
              <a:rPr lang="en-GB" baseline="0" dirty="0" smtClean="0"/>
              <a:t> at the KS3 grammar PoS statement  - it is very verb / tense oriented.</a:t>
            </a:r>
            <a:endParaRPr lang="en-GB" dirty="0"/>
          </a:p>
        </p:txBody>
      </p:sp>
      <p:sp>
        <p:nvSpPr>
          <p:cNvPr id="4" name="Slide Number Placeholder 3"/>
          <p:cNvSpPr>
            <a:spLocks noGrp="1"/>
          </p:cNvSpPr>
          <p:nvPr>
            <p:ph type="sldNum" sz="quarter" idx="10"/>
          </p:nvPr>
        </p:nvSpPr>
        <p:spPr/>
        <p:txBody>
          <a:bodyPr/>
          <a:lstStyle/>
          <a:p>
            <a:fld id="{9900646C-63DC-478F-8CC9-573CB4871A24}" type="slidenum">
              <a:rPr lang="en-GB" smtClean="0"/>
              <a:t>14</a:t>
            </a:fld>
            <a:endParaRPr lang="en-GB"/>
          </a:p>
        </p:txBody>
      </p:sp>
    </p:spTree>
    <p:extLst>
      <p:ext uri="{BB962C8B-B14F-4D97-AF65-F5344CB8AC3E}">
        <p14:creationId xmlns:p14="http://schemas.microsoft.com/office/powerpoint/2010/main" val="17386778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Video = 40 seconds</a:t>
            </a:r>
            <a:br>
              <a:rPr lang="en-GB" sz="1200" b="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br>
            <a:r>
              <a:rPr lang="en-GB" sz="1200" b="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Questions (and answers)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engage in conversations</a:t>
            </a:r>
            <a:r>
              <a:rPr lang="en-GB" sz="12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ask and answer questions; express opinions and respond to those of others; seek clarification and help* </a:t>
            </a:r>
            <a:endParaRPr lang="en-GB" sz="1200" dirty="0" smtClean="0">
              <a:effectLst/>
              <a:latin typeface="Arial" panose="020B0604020202020204" pitchFamily="34" charset="0"/>
              <a:cs typeface="Arial" panose="020B0604020202020204" pitchFamily="34" charset="0"/>
            </a:endParaRPr>
          </a:p>
          <a:p>
            <a:endParaRPr lang="en-GB" dirty="0" smtClean="0"/>
          </a:p>
          <a:p>
            <a:endParaRPr lang="en-GB" dirty="0"/>
          </a:p>
        </p:txBody>
      </p:sp>
      <p:sp>
        <p:nvSpPr>
          <p:cNvPr id="4" name="Slide Number Placeholder 3"/>
          <p:cNvSpPr>
            <a:spLocks noGrp="1"/>
          </p:cNvSpPr>
          <p:nvPr>
            <p:ph type="sldNum" sz="quarter" idx="10"/>
          </p:nvPr>
        </p:nvSpPr>
        <p:spPr/>
        <p:txBody>
          <a:bodyPr/>
          <a:lstStyle/>
          <a:p>
            <a:fld id="{9900646C-63DC-478F-8CC9-573CB4871A24}" type="slidenum">
              <a:rPr lang="en-GB" smtClean="0"/>
              <a:t>15</a:t>
            </a:fld>
            <a:endParaRPr lang="en-GB"/>
          </a:p>
        </p:txBody>
      </p:sp>
    </p:spTree>
    <p:extLst>
      <p:ext uri="{BB962C8B-B14F-4D97-AF65-F5344CB8AC3E}">
        <p14:creationId xmlns:p14="http://schemas.microsoft.com/office/powerpoint/2010/main" val="40359257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Play from the beginning up until 4 mins.</a:t>
            </a:r>
            <a:br>
              <a:rPr lang="en-GB" dirty="0" smtClean="0"/>
            </a:br>
            <a:r>
              <a:rPr lang="en-GB" dirty="0" smtClean="0"/>
              <a:t>One</a:t>
            </a:r>
            <a:r>
              <a:rPr lang="en-GB" baseline="0" dirty="0" smtClean="0"/>
              <a:t> very useful thing to bring out here is the swapping in and out of task to real interaction, ensuring that the students know what the questions mean and can answer them. </a:t>
            </a:r>
          </a:p>
          <a:p>
            <a:pPr marL="0" marR="0" indent="0" algn="l" defTabSz="914400" rtl="0" eaLnBrk="0" fontAlgn="base" latinLnBrk="0" hangingPunct="0">
              <a:lnSpc>
                <a:spcPct val="100000"/>
              </a:lnSpc>
              <a:spcBef>
                <a:spcPct val="30000"/>
              </a:spcBef>
              <a:spcAft>
                <a:spcPct val="0"/>
              </a:spcAft>
              <a:buClrTx/>
              <a:buSzTx/>
              <a:buFontTx/>
              <a:buNone/>
              <a:tabLst/>
              <a:defRPr/>
            </a:pPr>
            <a:r>
              <a:rPr lang="en-GB" baseline="0" dirty="0" smtClean="0"/>
              <a:t>The teacher also puts in some useful follow up questions to develop spontaneity and speed of response.</a:t>
            </a:r>
          </a:p>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solidFill>
                  <a:prstClr val="black"/>
                </a:solidFill>
              </a:rPr>
              <a:pPr/>
              <a:t>16</a:t>
            </a:fld>
            <a:endParaRPr lang="en-GB">
              <a:solidFill>
                <a:prstClr val="black"/>
              </a:solidFill>
            </a:endParaRPr>
          </a:p>
        </p:txBody>
      </p:sp>
    </p:spTree>
    <p:extLst>
      <p:ext uri="{BB962C8B-B14F-4D97-AF65-F5344CB8AC3E}">
        <p14:creationId xmlns:p14="http://schemas.microsoft.com/office/powerpoint/2010/main" val="8069557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Point – Evidence/Explanation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or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SHE – Statement / Hypothesis</a:t>
            </a:r>
            <a:r>
              <a:rPr lang="en-GB" sz="1200" kern="1200" baseline="0" dirty="0" smtClean="0">
                <a:solidFill>
                  <a:schemeClr val="tx1"/>
                </a:solidFill>
                <a:effectLst/>
                <a:latin typeface="+mn-lt"/>
                <a:ea typeface="+mn-ea"/>
                <a:cs typeface="+mn-cs"/>
              </a:rPr>
              <a:t> / Evidence/Explanation</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Physical description</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Action</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Location</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(Weather)</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Mood</a:t>
            </a:r>
            <a:endParaRPr lang="en-GB" sz="1200" kern="1200" dirty="0" smtClean="0">
              <a:solidFill>
                <a:schemeClr val="tx1"/>
              </a:solidFill>
              <a:effectLst/>
              <a:latin typeface="+mn-lt"/>
              <a:ea typeface="+mn-ea"/>
              <a:cs typeface="+mn-cs"/>
            </a:endParaRPr>
          </a:p>
          <a:p>
            <a:endParaRPr lang="en-GB" sz="1200" b="0" i="0" u="none" strike="noStrike" kern="1200" baseline="0" dirty="0" smtClean="0">
              <a:solidFill>
                <a:schemeClr val="tx1"/>
              </a:solidFill>
              <a:latin typeface="+mn-lt"/>
              <a:ea typeface="+mn-ea"/>
              <a:cs typeface="+mn-cs"/>
            </a:endParaRPr>
          </a:p>
          <a:p>
            <a:endParaRPr lang="en-GB" sz="1200" b="0" i="0" u="none" strike="noStrike" kern="1200" baseline="0" dirty="0" smtClean="0">
              <a:solidFill>
                <a:schemeClr val="tx1"/>
              </a:solidFill>
              <a:latin typeface="+mn-lt"/>
              <a:ea typeface="+mn-ea"/>
              <a:cs typeface="+mn-cs"/>
            </a:endParaRP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For </a:t>
            </a:r>
            <a:r>
              <a:rPr lang="en-GB" sz="1200" b="0" i="0" u="none" strike="noStrike" kern="1200" baseline="0" dirty="0" smtClean="0">
                <a:solidFill>
                  <a:schemeClr val="tx1"/>
                </a:solidFill>
                <a:latin typeface="+mn-lt"/>
                <a:ea typeface="+mn-ea"/>
                <a:cs typeface="+mn-cs"/>
              </a:rPr>
              <a:t>students</a:t>
            </a:r>
            <a:br>
              <a:rPr lang="en-GB" sz="1200" b="0" i="0" u="none" strike="noStrike" kern="1200" baseline="0" dirty="0" smtClean="0">
                <a:solidFill>
                  <a:schemeClr val="tx1"/>
                </a:solidFill>
                <a:latin typeface="+mn-lt"/>
                <a:ea typeface="+mn-ea"/>
                <a:cs typeface="+mn-cs"/>
              </a:rPr>
            </a:br>
            <a:r>
              <a:rPr lang="en-GB" sz="1200" b="0" i="0" u="none" strike="noStrike" kern="1200" baseline="0" dirty="0" smtClean="0">
                <a:solidFill>
                  <a:schemeClr val="tx1"/>
                </a:solidFill>
                <a:latin typeface="+mn-lt"/>
                <a:ea typeface="+mn-ea"/>
                <a:cs typeface="+mn-cs"/>
              </a:rPr>
              <a:t>AQA French </a:t>
            </a:r>
            <a:r>
              <a:rPr lang="en-GB" sz="1200" b="1" i="0" u="none" strike="noStrike" kern="1200" baseline="0" dirty="0" smtClean="0">
                <a:solidFill>
                  <a:schemeClr val="tx1"/>
                </a:solidFill>
                <a:latin typeface="+mn-lt"/>
                <a:ea typeface="+mn-ea"/>
                <a:cs typeface="+mn-cs"/>
              </a:rPr>
              <a:t>SAMS DRAFT 1</a:t>
            </a:r>
          </a:p>
          <a:p>
            <a:r>
              <a:rPr lang="en-GB" sz="1200" b="0" i="0" u="none" strike="noStrike" kern="1200" baseline="0" dirty="0" smtClean="0">
                <a:solidFill>
                  <a:schemeClr val="tx1"/>
                </a:solidFill>
                <a:latin typeface="+mn-lt"/>
                <a:ea typeface="+mn-ea"/>
                <a:cs typeface="+mn-cs"/>
              </a:rPr>
              <a:t>Your teacher will ask you the following three questions and then </a:t>
            </a:r>
            <a:r>
              <a:rPr lang="en-GB" sz="1200" b="1" i="0" u="none" strike="noStrike" kern="1200" baseline="0" dirty="0" smtClean="0">
                <a:solidFill>
                  <a:schemeClr val="tx1"/>
                </a:solidFill>
                <a:latin typeface="+mn-lt"/>
                <a:ea typeface="+mn-ea"/>
                <a:cs typeface="+mn-cs"/>
              </a:rPr>
              <a:t>two more questions </a:t>
            </a:r>
            <a:r>
              <a:rPr lang="en-GB" sz="1200" b="0" i="0" u="none" strike="noStrike" kern="1200" baseline="0" dirty="0" smtClean="0">
                <a:solidFill>
                  <a:schemeClr val="tx1"/>
                </a:solidFill>
                <a:latin typeface="+mn-lt"/>
                <a:ea typeface="+mn-ea"/>
                <a:cs typeface="+mn-cs"/>
              </a:rPr>
              <a:t>which you have not prepared. </a:t>
            </a:r>
          </a:p>
          <a:p>
            <a:r>
              <a:rPr lang="fr-FR" sz="1200" b="0" i="0" u="none" strike="noStrike" kern="1200" baseline="0" dirty="0" smtClean="0">
                <a:solidFill>
                  <a:schemeClr val="tx1"/>
                </a:solidFill>
                <a:latin typeface="+mn-lt"/>
                <a:ea typeface="+mn-ea"/>
                <a:cs typeface="+mn-cs"/>
              </a:rPr>
              <a:t>• Qu’est-ce qu’il y a sur la photo ? </a:t>
            </a:r>
          </a:p>
          <a:p>
            <a:endParaRPr lang="en-GB" sz="1200" b="0" i="0" u="none" strike="noStrike" kern="1200" baseline="0" dirty="0" smtClean="0">
              <a:solidFill>
                <a:schemeClr val="tx1"/>
              </a:solidFill>
              <a:latin typeface="+mn-lt"/>
              <a:ea typeface="+mn-ea"/>
              <a:cs typeface="+mn-cs"/>
            </a:endParaRPr>
          </a:p>
          <a:p>
            <a:r>
              <a:rPr lang="fr-FR" sz="1200" b="0" i="0" u="none" strike="noStrike" kern="1200" baseline="0" dirty="0" smtClean="0">
                <a:solidFill>
                  <a:schemeClr val="tx1"/>
                </a:solidFill>
                <a:latin typeface="+mn-lt"/>
                <a:ea typeface="+mn-ea"/>
                <a:cs typeface="+mn-cs"/>
              </a:rPr>
              <a:t>• Tu veux te marier un jour ? Pourquoi/pourquoi pas ? </a:t>
            </a:r>
          </a:p>
          <a:p>
            <a:endParaRPr lang="en-GB" sz="1200" b="0" i="0" u="none" strike="noStrike" kern="1200" baseline="0" dirty="0" smtClean="0">
              <a:solidFill>
                <a:schemeClr val="tx1"/>
              </a:solidFill>
              <a:latin typeface="+mn-lt"/>
              <a:ea typeface="+mn-ea"/>
              <a:cs typeface="+mn-cs"/>
            </a:endParaRPr>
          </a:p>
          <a:p>
            <a:r>
              <a:rPr lang="fr-FR" sz="1200" b="0" i="0" u="none" strike="noStrike" kern="1200" baseline="0" dirty="0" smtClean="0">
                <a:solidFill>
                  <a:schemeClr val="tx1"/>
                </a:solidFill>
                <a:latin typeface="+mn-lt"/>
                <a:ea typeface="+mn-ea"/>
                <a:cs typeface="+mn-cs"/>
              </a:rPr>
              <a:t>• Tu t’entends bien avec ta famille ? Pourquoi/pourquoi pas ?</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For teachers</a:t>
            </a:r>
          </a:p>
          <a:p>
            <a:r>
              <a:rPr lang="en-GB" sz="1200" b="0" i="0" u="none" strike="noStrike" kern="1200" baseline="0" dirty="0" smtClean="0">
                <a:solidFill>
                  <a:schemeClr val="tx1"/>
                </a:solidFill>
                <a:latin typeface="+mn-lt"/>
                <a:ea typeface="+mn-ea"/>
                <a:cs typeface="+mn-cs"/>
              </a:rPr>
              <a:t>The maximum time for this part of the test is </a:t>
            </a:r>
            <a:r>
              <a:rPr lang="en-GB" sz="1200" b="1" i="0" u="none" strike="noStrike" kern="1200" baseline="0" dirty="0" smtClean="0">
                <a:solidFill>
                  <a:schemeClr val="tx1"/>
                </a:solidFill>
                <a:latin typeface="+mn-lt"/>
                <a:ea typeface="+mn-ea"/>
                <a:cs typeface="+mn-cs"/>
              </a:rPr>
              <a:t>three minutes </a:t>
            </a:r>
            <a:r>
              <a:rPr lang="en-GB" sz="1200" b="0" i="0" u="none" strike="noStrike" kern="1200" baseline="0" dirty="0" smtClean="0">
                <a:solidFill>
                  <a:schemeClr val="tx1"/>
                </a:solidFill>
                <a:latin typeface="+mn-lt"/>
                <a:ea typeface="+mn-ea"/>
                <a:cs typeface="+mn-cs"/>
              </a:rPr>
              <a:t>but may well be less than that for some students.  ( = maximum 36 seconds to answer each bullet)</a:t>
            </a:r>
          </a:p>
          <a:p>
            <a:r>
              <a:rPr lang="en-GB" sz="1200" b="0" i="0" u="none" strike="noStrike" kern="1200" baseline="0" dirty="0" smtClean="0">
                <a:solidFill>
                  <a:schemeClr val="tx1"/>
                </a:solidFill>
                <a:latin typeface="+mn-lt"/>
                <a:ea typeface="+mn-ea"/>
                <a:cs typeface="+mn-cs"/>
              </a:rPr>
              <a:t>Students may use any notes they have made during the preparation time. </a:t>
            </a:r>
          </a:p>
          <a:p>
            <a:r>
              <a:rPr lang="en-GB" sz="1200" b="0" i="0" u="none" strike="noStrike" kern="1200" baseline="0" dirty="0" smtClean="0">
                <a:solidFill>
                  <a:schemeClr val="tx1"/>
                </a:solidFill>
                <a:latin typeface="+mn-lt"/>
                <a:ea typeface="+mn-ea"/>
                <a:cs typeface="+mn-cs"/>
              </a:rPr>
              <a:t>You begin the conversation by asking the student the first question ‘</a:t>
            </a:r>
            <a:r>
              <a:rPr lang="en-GB" sz="1200" b="0" i="0" u="none" strike="noStrike" kern="1200" baseline="0" dirty="0" err="1" smtClean="0">
                <a:solidFill>
                  <a:schemeClr val="tx1"/>
                </a:solidFill>
                <a:latin typeface="+mn-lt"/>
                <a:ea typeface="+mn-ea"/>
                <a:cs typeface="+mn-cs"/>
              </a:rPr>
              <a:t>Qu’est-ce</a:t>
            </a:r>
            <a:r>
              <a:rPr lang="en-GB" sz="1200" b="0" i="0" u="none" strike="noStrike" kern="1200" baseline="0" dirty="0" smtClean="0">
                <a:solidFill>
                  <a:schemeClr val="tx1"/>
                </a:solidFill>
                <a:latin typeface="+mn-lt"/>
                <a:ea typeface="+mn-ea"/>
                <a:cs typeface="+mn-cs"/>
              </a:rPr>
              <a:t> </a:t>
            </a:r>
            <a:r>
              <a:rPr lang="en-GB" sz="1200" b="0" i="0" u="none" strike="noStrike" kern="1200" baseline="0" dirty="0" err="1" smtClean="0">
                <a:solidFill>
                  <a:schemeClr val="tx1"/>
                </a:solidFill>
                <a:latin typeface="+mn-lt"/>
                <a:ea typeface="+mn-ea"/>
                <a:cs typeface="+mn-cs"/>
              </a:rPr>
              <a:t>qu’il</a:t>
            </a:r>
            <a:r>
              <a:rPr lang="en-GB" sz="1200" b="0" i="0" u="none" strike="noStrike" kern="1200" baseline="0" dirty="0" smtClean="0">
                <a:solidFill>
                  <a:schemeClr val="tx1"/>
                </a:solidFill>
                <a:latin typeface="+mn-lt"/>
                <a:ea typeface="+mn-ea"/>
                <a:cs typeface="+mn-cs"/>
              </a:rPr>
              <a:t> y a sur la photo ?’ You then ask the remaining four questions in order. You may paraphrase the questions provided the same meaning is maintained, and you may repeat or paraphrase a question that the student does not understand. You should allow the students to develop their responses as well as they are able. However, do not go over the maximum time of </a:t>
            </a:r>
            <a:r>
              <a:rPr lang="en-GB" sz="1200" b="1" i="0" u="none" strike="noStrike" kern="1200" baseline="0" dirty="0" smtClean="0">
                <a:solidFill>
                  <a:schemeClr val="tx1"/>
                </a:solidFill>
                <a:latin typeface="+mn-lt"/>
                <a:ea typeface="+mn-ea"/>
                <a:cs typeface="+mn-cs"/>
              </a:rPr>
              <a:t>two minutes </a:t>
            </a:r>
            <a:r>
              <a:rPr lang="en-GB" sz="1200" b="0" i="0" u="none" strike="noStrike" kern="1200" baseline="0" dirty="0" smtClean="0">
                <a:solidFill>
                  <a:schemeClr val="tx1"/>
                </a:solidFill>
                <a:latin typeface="+mn-lt"/>
                <a:ea typeface="+mn-ea"/>
                <a:cs typeface="+mn-cs"/>
              </a:rPr>
              <a:t>for the questions and answers on the Photo card. </a:t>
            </a:r>
            <a:endParaRPr lang="fr-FR" sz="1200" b="0" i="0" u="none" strike="noStrike" kern="1200" baseline="0" dirty="0" smtClean="0">
              <a:solidFill>
                <a:schemeClr val="tx1"/>
              </a:solidFill>
              <a:latin typeface="+mn-lt"/>
              <a:ea typeface="+mn-ea"/>
              <a:cs typeface="+mn-cs"/>
            </a:endParaRPr>
          </a:p>
          <a:p>
            <a:endParaRPr lang="fr-FR" sz="1200" b="0" i="0" u="none" strike="noStrike" kern="1200" baseline="0" dirty="0" smtClean="0">
              <a:solidFill>
                <a:schemeClr val="tx1"/>
              </a:solidFill>
              <a:latin typeface="+mn-lt"/>
              <a:ea typeface="+mn-ea"/>
              <a:cs typeface="+mn-cs"/>
            </a:endParaRPr>
          </a:p>
          <a:p>
            <a:endParaRPr lang="fr-FR" sz="1200" b="0" i="0" u="none" strike="noStrike" kern="1200" baseline="0" dirty="0" smtClean="0">
              <a:solidFill>
                <a:schemeClr val="tx1"/>
              </a:solidFill>
              <a:latin typeface="+mn-lt"/>
              <a:ea typeface="+mn-ea"/>
              <a:cs typeface="+mn-cs"/>
            </a:endParaRPr>
          </a:p>
          <a:p>
            <a:endParaRPr lang="en-GB" sz="1200" b="0" i="0" u="none" strike="noStrike" kern="1200" baseline="0" dirty="0" smtClean="0">
              <a:solidFill>
                <a:schemeClr val="tx1"/>
              </a:solidFill>
              <a:latin typeface="+mn-lt"/>
              <a:ea typeface="+mn-ea"/>
              <a:cs typeface="+mn-cs"/>
            </a:endParaRPr>
          </a:p>
          <a:p>
            <a:pPr marL="171450" indent="-171450">
              <a:buFont typeface="Arial" panose="020B0604020202020204" pitchFamily="34" charset="0"/>
              <a:buChar char="•"/>
            </a:pPr>
            <a:r>
              <a:rPr lang="fr-FR" sz="1200" b="0" i="0" u="none" strike="noStrike" kern="1200" baseline="0" dirty="0" smtClean="0">
                <a:solidFill>
                  <a:schemeClr val="tx1"/>
                </a:solidFill>
                <a:latin typeface="+mn-lt"/>
                <a:ea typeface="+mn-ea"/>
                <a:cs typeface="+mn-cs"/>
              </a:rPr>
              <a:t>Qu’est-ce qu’il y a sur la photo ? </a:t>
            </a:r>
          </a:p>
          <a:p>
            <a:endParaRPr lang="en-GB" sz="1200" b="0" i="0" u="none" strike="noStrike" kern="1200" baseline="0" dirty="0" smtClean="0">
              <a:solidFill>
                <a:schemeClr val="tx1"/>
              </a:solidFill>
              <a:latin typeface="+mn-lt"/>
              <a:ea typeface="+mn-ea"/>
              <a:cs typeface="+mn-cs"/>
            </a:endParaRPr>
          </a:p>
          <a:p>
            <a:r>
              <a:rPr lang="fr-FR" sz="1200" b="0" i="0" u="none" strike="noStrike" kern="1200" baseline="0" dirty="0" smtClean="0">
                <a:solidFill>
                  <a:schemeClr val="tx1"/>
                </a:solidFill>
                <a:latin typeface="+mn-lt"/>
                <a:ea typeface="+mn-ea"/>
                <a:cs typeface="+mn-cs"/>
              </a:rPr>
              <a:t>• Tu veux te marier un jour ? Pourquoi/pourquoi pas ? </a:t>
            </a:r>
          </a:p>
          <a:p>
            <a:endParaRPr lang="en-GB" sz="1200" b="0" i="0" u="none" strike="noStrike" kern="1200" baseline="0" dirty="0" smtClean="0">
              <a:solidFill>
                <a:schemeClr val="tx1"/>
              </a:solidFill>
              <a:latin typeface="+mn-lt"/>
              <a:ea typeface="+mn-ea"/>
              <a:cs typeface="+mn-cs"/>
            </a:endParaRPr>
          </a:p>
          <a:p>
            <a:r>
              <a:rPr lang="fr-FR" sz="1200" b="0" i="0" u="none" strike="noStrike" kern="1200" baseline="0" dirty="0" smtClean="0">
                <a:solidFill>
                  <a:schemeClr val="tx1"/>
                </a:solidFill>
                <a:latin typeface="+mn-lt"/>
                <a:ea typeface="+mn-ea"/>
                <a:cs typeface="+mn-cs"/>
              </a:rPr>
              <a:t>• Tu t’entends bien avec ta famille ? Pourquoi/pourquoi pas ? </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 </a:t>
            </a:r>
            <a:r>
              <a:rPr lang="en-GB" sz="1200" b="0" i="0" u="none" strike="noStrike" kern="1200" baseline="0" dirty="0" err="1" smtClean="0">
                <a:solidFill>
                  <a:schemeClr val="tx1"/>
                </a:solidFill>
                <a:latin typeface="+mn-lt"/>
                <a:ea typeface="+mn-ea"/>
                <a:cs typeface="+mn-cs"/>
              </a:rPr>
              <a:t>Décris</a:t>
            </a:r>
            <a:r>
              <a:rPr lang="en-GB" sz="1200" b="0" i="0" u="none" strike="noStrike" kern="1200" baseline="0" dirty="0" smtClean="0">
                <a:solidFill>
                  <a:schemeClr val="tx1"/>
                </a:solidFill>
                <a:latin typeface="+mn-lt"/>
                <a:ea typeface="+mn-ea"/>
                <a:cs typeface="+mn-cs"/>
              </a:rPr>
              <a:t> ton/ta </a:t>
            </a:r>
            <a:r>
              <a:rPr lang="en-GB" sz="1200" b="0" i="0" u="none" strike="noStrike" kern="1200" baseline="0" dirty="0" err="1" smtClean="0">
                <a:solidFill>
                  <a:schemeClr val="tx1"/>
                </a:solidFill>
                <a:latin typeface="+mn-lt"/>
                <a:ea typeface="+mn-ea"/>
                <a:cs typeface="+mn-cs"/>
              </a:rPr>
              <a:t>meilleur</a:t>
            </a:r>
            <a:r>
              <a:rPr lang="en-GB" sz="1200" b="0" i="0" u="none" strike="noStrike" kern="1200" baseline="0" dirty="0" smtClean="0">
                <a:solidFill>
                  <a:schemeClr val="tx1"/>
                </a:solidFill>
                <a:latin typeface="+mn-lt"/>
                <a:ea typeface="+mn-ea"/>
                <a:cs typeface="+mn-cs"/>
              </a:rPr>
              <a:t>(e) </a:t>
            </a:r>
            <a:r>
              <a:rPr lang="en-GB" sz="1200" b="0" i="0" u="none" strike="noStrike" kern="1200" baseline="0" dirty="0" err="1" smtClean="0">
                <a:solidFill>
                  <a:schemeClr val="tx1"/>
                </a:solidFill>
                <a:latin typeface="+mn-lt"/>
                <a:ea typeface="+mn-ea"/>
                <a:cs typeface="+mn-cs"/>
              </a:rPr>
              <a:t>ami</a:t>
            </a:r>
            <a:r>
              <a:rPr lang="en-GB" sz="1200" b="0" i="0" u="none" strike="noStrike" kern="1200" baseline="0" dirty="0" smtClean="0">
                <a:solidFill>
                  <a:schemeClr val="tx1"/>
                </a:solidFill>
                <a:latin typeface="+mn-lt"/>
                <a:ea typeface="+mn-ea"/>
                <a:cs typeface="+mn-cs"/>
              </a:rPr>
              <a:t>(e). </a:t>
            </a:r>
          </a:p>
          <a:p>
            <a:endParaRPr lang="en-GB" sz="1200" b="0" i="0" u="none" strike="noStrike" kern="1200" baseline="0" dirty="0" smtClean="0">
              <a:solidFill>
                <a:schemeClr val="tx1"/>
              </a:solidFill>
              <a:latin typeface="+mn-lt"/>
              <a:ea typeface="+mn-ea"/>
              <a:cs typeface="+mn-cs"/>
            </a:endParaRPr>
          </a:p>
          <a:p>
            <a:r>
              <a:rPr lang="fr-FR" sz="1200" b="0" i="0" u="none" strike="noStrike" kern="1200" baseline="0" dirty="0" smtClean="0">
                <a:solidFill>
                  <a:schemeClr val="tx1"/>
                </a:solidFill>
                <a:latin typeface="+mn-lt"/>
                <a:ea typeface="+mn-ea"/>
                <a:cs typeface="+mn-cs"/>
              </a:rPr>
              <a:t>• Qu’est-ce que tu fais avec tes amis le week-end ? </a:t>
            </a:r>
          </a:p>
          <a:p>
            <a:endParaRPr lang="fr-FR" sz="1200" b="0" i="0" u="none" strike="noStrike" kern="1200" baseline="0" dirty="0" smtClean="0">
              <a:solidFill>
                <a:schemeClr val="tx1"/>
              </a:solidFill>
              <a:latin typeface="+mn-lt"/>
              <a:ea typeface="+mn-ea"/>
              <a:cs typeface="+mn-cs"/>
            </a:endParaRPr>
          </a:p>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solidFill>
                  <a:prstClr val="black"/>
                </a:solidFill>
              </a:rPr>
              <a:pPr/>
              <a:t>17</a:t>
            </a:fld>
            <a:endParaRPr lang="en-GB">
              <a:solidFill>
                <a:prstClr val="black"/>
              </a:solidFill>
            </a:endParaRPr>
          </a:p>
        </p:txBody>
      </p:sp>
    </p:spTree>
    <p:extLst>
      <p:ext uri="{BB962C8B-B14F-4D97-AF65-F5344CB8AC3E}">
        <p14:creationId xmlns:p14="http://schemas.microsoft.com/office/powerpoint/2010/main" val="33504976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00646C-63DC-478F-8CC9-573CB4871A24}" type="slidenum">
              <a:rPr lang="en-GB" smtClean="0">
                <a:solidFill>
                  <a:prstClr val="black"/>
                </a:solidFill>
              </a:rPr>
              <a:pPr/>
              <a:t>18</a:t>
            </a:fld>
            <a:endParaRPr lang="en-GB">
              <a:solidFill>
                <a:prstClr val="black"/>
              </a:solidFill>
            </a:endParaRPr>
          </a:p>
        </p:txBody>
      </p:sp>
    </p:spTree>
    <p:extLst>
      <p:ext uri="{BB962C8B-B14F-4D97-AF65-F5344CB8AC3E}">
        <p14:creationId xmlns:p14="http://schemas.microsoft.com/office/powerpoint/2010/main" val="9512838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The first thing I looked at was the Common European Framework.  All other European</a:t>
            </a:r>
            <a:r>
              <a:rPr lang="en-GB" sz="1200" kern="1200" baseline="0" dirty="0" smtClean="0">
                <a:solidFill>
                  <a:schemeClr val="tx1"/>
                </a:solidFill>
                <a:effectLst/>
                <a:latin typeface="+mn-lt"/>
                <a:ea typeface="+mn-ea"/>
                <a:cs typeface="+mn-cs"/>
              </a:rPr>
              <a:t> countries use </a:t>
            </a:r>
            <a:r>
              <a:rPr lang="en-GB" sz="1200" kern="1200" baseline="0" dirty="0" smtClean="0">
                <a:solidFill>
                  <a:schemeClr val="tx1"/>
                </a:solidFill>
                <a:effectLst/>
                <a:latin typeface="+mn-lt"/>
                <a:ea typeface="+mn-ea"/>
                <a:cs typeface="+mn-cs"/>
              </a:rPr>
              <a:t>this to </a:t>
            </a:r>
            <a:r>
              <a:rPr lang="en-GB" sz="1200" kern="1200" baseline="0" dirty="0" smtClean="0">
                <a:solidFill>
                  <a:schemeClr val="tx1"/>
                </a:solidFill>
                <a:effectLst/>
                <a:latin typeface="+mn-lt"/>
                <a:ea typeface="+mn-ea"/>
                <a:cs typeface="+mn-cs"/>
              </a:rPr>
              <a:t>measure language learning over time.</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There are some stable guided learning hours </a:t>
            </a:r>
            <a:r>
              <a:rPr lang="en-GB" sz="1200" kern="1200" baseline="0" dirty="0" smtClean="0">
                <a:solidFill>
                  <a:schemeClr val="tx1"/>
                </a:solidFill>
                <a:effectLst/>
                <a:latin typeface="+mn-lt"/>
                <a:ea typeface="+mn-ea"/>
                <a:cs typeface="+mn-cs"/>
              </a:rPr>
              <a:t> indicators which </a:t>
            </a:r>
            <a:r>
              <a:rPr lang="en-GB" sz="1200" kern="1200" baseline="0" dirty="0" smtClean="0">
                <a:solidFill>
                  <a:schemeClr val="tx1"/>
                </a:solidFill>
                <a:effectLst/>
                <a:latin typeface="+mn-lt"/>
                <a:ea typeface="+mn-ea"/>
                <a:cs typeface="+mn-cs"/>
              </a:rPr>
              <a:t>are useful in terms of setting out what is reasonable and likely from school-based language learning.</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I set these hours up against the language learning allocations in two of the schools I work in, to get an idea.</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We’ll come back to how I used this later, but one thing I want us to take from this slide:  We are going to find it much easier to get students to the new GCSE if the statutory learning is in place at KS2…</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GLH were helpful in deciding the approximate progress we can expect during each key stage. All primary and secondary schools vary in their allocation of curriculum time for language learning, but here I have taken as a starting point 30 minutes per week in Years 3 and 4, 60 minutes in Years 5 &amp; 6, and 150 minutes per week across KS3 and KS4.  (This equates to 3 x 50 minute lessons across KS3 and KS4.  This is a rough average. In fact, our dual linguists have less and our single linguist classes have slightly more than this.)</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We can see from the table that, with this number of GLH, we might reasonably expect learners to achieve at least A1 competence by the end of KS2, and at least A2 by the end of Y8 (assuming the curriculum allocation hours given), making significant progress towards B1 but not reaching it by the end of Y9.  I used this information to peg the key progression points A1 and A2 within the new framework.</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A1 </a:t>
            </a:r>
            <a:r>
              <a:rPr lang="en-GB" sz="1200" kern="1200" baseline="0" dirty="0" smtClean="0">
                <a:solidFill>
                  <a:schemeClr val="tx1"/>
                </a:solidFill>
                <a:effectLst/>
                <a:latin typeface="+mn-lt"/>
                <a:ea typeface="+mn-ea"/>
                <a:cs typeface="+mn-cs"/>
              </a:rPr>
              <a:t> = Step 4 on my framework</a:t>
            </a: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t>19</a:t>
            </a:fld>
            <a:endParaRPr lang="en-GB"/>
          </a:p>
        </p:txBody>
      </p:sp>
    </p:spTree>
    <p:extLst>
      <p:ext uri="{BB962C8B-B14F-4D97-AF65-F5344CB8AC3E}">
        <p14:creationId xmlns:p14="http://schemas.microsoft.com/office/powerpoint/2010/main" val="22635289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t>20</a:t>
            </a:fld>
            <a:endParaRPr lang="en-GB"/>
          </a:p>
        </p:txBody>
      </p:sp>
    </p:spTree>
    <p:extLst>
      <p:ext uri="{BB962C8B-B14F-4D97-AF65-F5344CB8AC3E}">
        <p14:creationId xmlns:p14="http://schemas.microsoft.com/office/powerpoint/2010/main" val="2308420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t>2</a:t>
            </a:fld>
            <a:endParaRPr lang="en-GB"/>
          </a:p>
        </p:txBody>
      </p:sp>
    </p:spTree>
    <p:extLst>
      <p:ext uri="{BB962C8B-B14F-4D97-AF65-F5344CB8AC3E}">
        <p14:creationId xmlns:p14="http://schemas.microsoft.com/office/powerpoint/2010/main" val="33643446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t>21</a:t>
            </a:fld>
            <a:endParaRPr lang="en-GB"/>
          </a:p>
        </p:txBody>
      </p:sp>
    </p:spTree>
    <p:extLst>
      <p:ext uri="{BB962C8B-B14F-4D97-AF65-F5344CB8AC3E}">
        <p14:creationId xmlns:p14="http://schemas.microsoft.com/office/powerpoint/2010/main" val="37604206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t>22</a:t>
            </a:fld>
            <a:endParaRPr lang="en-GB"/>
          </a:p>
        </p:txBody>
      </p:sp>
    </p:spTree>
    <p:extLst>
      <p:ext uri="{BB962C8B-B14F-4D97-AF65-F5344CB8AC3E}">
        <p14:creationId xmlns:p14="http://schemas.microsoft.com/office/powerpoint/2010/main" val="8726505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t>23</a:t>
            </a:fld>
            <a:endParaRPr lang="en-GB"/>
          </a:p>
        </p:txBody>
      </p:sp>
    </p:spTree>
    <p:extLst>
      <p:ext uri="{BB962C8B-B14F-4D97-AF65-F5344CB8AC3E}">
        <p14:creationId xmlns:p14="http://schemas.microsoft.com/office/powerpoint/2010/main" val="11517134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t>24</a:t>
            </a:fld>
            <a:endParaRPr lang="en-GB"/>
          </a:p>
        </p:txBody>
      </p:sp>
    </p:spTree>
    <p:extLst>
      <p:ext uri="{BB962C8B-B14F-4D97-AF65-F5344CB8AC3E}">
        <p14:creationId xmlns:p14="http://schemas.microsoft.com/office/powerpoint/2010/main" val="16829823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solidFill>
                  <a:prstClr val="black"/>
                </a:solidFill>
              </a:rPr>
              <a:pPr/>
              <a:t>25</a:t>
            </a:fld>
            <a:endParaRPr lang="en-GB">
              <a:solidFill>
                <a:prstClr val="black"/>
              </a:solidFill>
            </a:endParaRPr>
          </a:p>
        </p:txBody>
      </p:sp>
    </p:spTree>
    <p:extLst>
      <p:ext uri="{BB962C8B-B14F-4D97-AF65-F5344CB8AC3E}">
        <p14:creationId xmlns:p14="http://schemas.microsoft.com/office/powerpoint/2010/main" val="37698078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solidFill>
                  <a:prstClr val="black"/>
                </a:solidFill>
              </a:rPr>
              <a:pPr/>
              <a:t>26</a:t>
            </a:fld>
            <a:endParaRPr lang="en-GB">
              <a:solidFill>
                <a:prstClr val="black"/>
              </a:solidFill>
            </a:endParaRPr>
          </a:p>
        </p:txBody>
      </p:sp>
    </p:spTree>
    <p:extLst>
      <p:ext uri="{BB962C8B-B14F-4D97-AF65-F5344CB8AC3E}">
        <p14:creationId xmlns:p14="http://schemas.microsoft.com/office/powerpoint/2010/main" val="7621511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solidFill>
                  <a:prstClr val="black"/>
                </a:solidFill>
              </a:rPr>
              <a:pPr/>
              <a:t>27</a:t>
            </a:fld>
            <a:endParaRPr lang="en-GB">
              <a:solidFill>
                <a:prstClr val="black"/>
              </a:solidFill>
            </a:endParaRPr>
          </a:p>
        </p:txBody>
      </p:sp>
    </p:spTree>
    <p:extLst>
      <p:ext uri="{BB962C8B-B14F-4D97-AF65-F5344CB8AC3E}">
        <p14:creationId xmlns:p14="http://schemas.microsoft.com/office/powerpoint/2010/main" val="9355981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solidFill>
                  <a:prstClr val="black"/>
                </a:solidFill>
              </a:rPr>
              <a:pPr/>
              <a:t>28</a:t>
            </a:fld>
            <a:endParaRPr lang="en-GB">
              <a:solidFill>
                <a:prstClr val="black"/>
              </a:solidFill>
            </a:endParaRPr>
          </a:p>
        </p:txBody>
      </p:sp>
    </p:spTree>
    <p:extLst>
      <p:ext uri="{BB962C8B-B14F-4D97-AF65-F5344CB8AC3E}">
        <p14:creationId xmlns:p14="http://schemas.microsoft.com/office/powerpoint/2010/main" val="11098046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Direct people to Handout 2</a:t>
            </a:r>
            <a:endParaRPr lang="en-GB" dirty="0"/>
          </a:p>
        </p:txBody>
      </p:sp>
      <p:sp>
        <p:nvSpPr>
          <p:cNvPr id="4" name="Slide Number Placeholder 3"/>
          <p:cNvSpPr>
            <a:spLocks noGrp="1"/>
          </p:cNvSpPr>
          <p:nvPr>
            <p:ph type="sldNum" sz="quarter" idx="10"/>
          </p:nvPr>
        </p:nvSpPr>
        <p:spPr/>
        <p:txBody>
          <a:bodyPr/>
          <a:lstStyle/>
          <a:p>
            <a:fld id="{1B1AD0A8-74BF-48A5-BDD2-9D35E7647842}" type="slidenum">
              <a:rPr lang="en-GB" smtClean="0">
                <a:solidFill>
                  <a:prstClr val="black"/>
                </a:solidFill>
              </a:rPr>
              <a:pPr/>
              <a:t>29</a:t>
            </a:fld>
            <a:endParaRPr lang="en-GB">
              <a:solidFill>
                <a:prstClr val="black"/>
              </a:solidFill>
            </a:endParaRPr>
          </a:p>
        </p:txBody>
      </p:sp>
    </p:spTree>
    <p:extLst>
      <p:ext uri="{BB962C8B-B14F-4D97-AF65-F5344CB8AC3E}">
        <p14:creationId xmlns:p14="http://schemas.microsoft.com/office/powerpoint/2010/main" val="29206575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00646C-63DC-478F-8CC9-573CB4871A24}" type="slidenum">
              <a:rPr lang="en-GB" smtClean="0">
                <a:solidFill>
                  <a:prstClr val="black"/>
                </a:solidFill>
              </a:rPr>
              <a:pPr/>
              <a:t>30</a:t>
            </a:fld>
            <a:endParaRPr lang="en-GB">
              <a:solidFill>
                <a:prstClr val="black"/>
              </a:solidFill>
            </a:endParaRPr>
          </a:p>
        </p:txBody>
      </p:sp>
    </p:spTree>
    <p:extLst>
      <p:ext uri="{BB962C8B-B14F-4D97-AF65-F5344CB8AC3E}">
        <p14:creationId xmlns:p14="http://schemas.microsoft.com/office/powerpoint/2010/main" val="52065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When everything changes at once, it’s fairly interesting!</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What is the </a:t>
            </a:r>
            <a:r>
              <a:rPr lang="en-GB" sz="1200" kern="1200" baseline="0" dirty="0" smtClean="0">
                <a:solidFill>
                  <a:schemeClr val="tx1"/>
                </a:solidFill>
                <a:effectLst/>
                <a:latin typeface="+mn-lt"/>
                <a:ea typeface="+mn-ea"/>
                <a:cs typeface="+mn-cs"/>
              </a:rPr>
              <a:t>constant that we can cling to in the face of this uncertainty?</a:t>
            </a:r>
          </a:p>
          <a:p>
            <a:r>
              <a:rPr lang="en-GB" sz="1200" kern="1200" baseline="0" dirty="0" smtClean="0">
                <a:solidFill>
                  <a:schemeClr val="tx1"/>
                </a:solidFill>
                <a:effectLst/>
                <a:latin typeface="+mn-lt"/>
                <a:ea typeface="+mn-ea"/>
                <a:cs typeface="+mn-cs"/>
              </a:rPr>
              <a:t>We need some sort of anchor….</a:t>
            </a: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t>3</a:t>
            </a:fld>
            <a:endParaRPr lang="en-GB"/>
          </a:p>
        </p:txBody>
      </p:sp>
    </p:spTree>
    <p:extLst>
      <p:ext uri="{BB962C8B-B14F-4D97-AF65-F5344CB8AC3E}">
        <p14:creationId xmlns:p14="http://schemas.microsoft.com/office/powerpoint/2010/main" val="11047287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Assessment</a:t>
            </a:r>
            <a:r>
              <a:rPr lang="en-GB" sz="1200" b="1" kern="1200" baseline="0" dirty="0" smtClean="0">
                <a:solidFill>
                  <a:schemeClr val="tx1"/>
                </a:solidFill>
                <a:effectLst/>
                <a:latin typeface="+mn-lt"/>
                <a:ea typeface="+mn-ea"/>
                <a:cs typeface="+mn-cs"/>
              </a:rPr>
              <a:t> and reporting : 10 minutes maximum</a:t>
            </a:r>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These simplified assessment posters have been created using the KS2 PoS attainment statements, the KS2 Framework for Languages, and the Common European Framework of Reference (CEFR).  Step 4 has been aligned with A1 on the CEFR, which anchors progression within an already existing, well-respected and widely-used model of language competence. The skills of reading and listening have been combined, as have the grammar and vocabulary strands, whilst speaking remains separate from writing.  The idea is for pupils to recognise what they can already do, as well as what they will be able to do next.  If pupils are able to do securely what is described for Step 4 in each strand, they will have fulfilled the expectations of the KS2 Programme of Study.  These posters are available on the Transition and Progression wiki and are fully editable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p>
          <a:p>
            <a:endParaRPr lang="en-GB" dirty="0"/>
          </a:p>
        </p:txBody>
      </p:sp>
      <p:sp>
        <p:nvSpPr>
          <p:cNvPr id="4" name="Slide Number Placeholder 3"/>
          <p:cNvSpPr>
            <a:spLocks noGrp="1"/>
          </p:cNvSpPr>
          <p:nvPr>
            <p:ph type="sldNum" sz="quarter" idx="10"/>
          </p:nvPr>
        </p:nvSpPr>
        <p:spPr/>
        <p:txBody>
          <a:bodyPr/>
          <a:lstStyle/>
          <a:p>
            <a:fld id="{9900646C-63DC-478F-8CC9-573CB4871A24}" type="slidenum">
              <a:rPr lang="en-GB" smtClean="0"/>
              <a:t>31</a:t>
            </a:fld>
            <a:endParaRPr lang="en-GB"/>
          </a:p>
        </p:txBody>
      </p:sp>
    </p:spTree>
    <p:extLst>
      <p:ext uri="{BB962C8B-B14F-4D97-AF65-F5344CB8AC3E}">
        <p14:creationId xmlns:p14="http://schemas.microsoft.com/office/powerpoint/2010/main" val="4716670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00646C-63DC-478F-8CC9-573CB4871A24}" type="slidenum">
              <a:rPr lang="en-GB" smtClean="0">
                <a:solidFill>
                  <a:prstClr val="black"/>
                </a:solidFill>
              </a:rPr>
              <a:pPr/>
              <a:t>36</a:t>
            </a:fld>
            <a:endParaRPr lang="en-GB">
              <a:solidFill>
                <a:prstClr val="black"/>
              </a:solidFill>
            </a:endParaRPr>
          </a:p>
        </p:txBody>
      </p:sp>
    </p:spTree>
    <p:extLst>
      <p:ext uri="{BB962C8B-B14F-4D97-AF65-F5344CB8AC3E}">
        <p14:creationId xmlns:p14="http://schemas.microsoft.com/office/powerpoint/2010/main" val="12227073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solidFill>
                  <a:prstClr val="black"/>
                </a:solidFill>
              </a:rPr>
              <a:pPr/>
              <a:t>37</a:t>
            </a:fld>
            <a:endParaRPr lang="en-GB">
              <a:solidFill>
                <a:prstClr val="black"/>
              </a:solidFill>
            </a:endParaRPr>
          </a:p>
        </p:txBody>
      </p:sp>
    </p:spTree>
    <p:extLst>
      <p:ext uri="{BB962C8B-B14F-4D97-AF65-F5344CB8AC3E}">
        <p14:creationId xmlns:p14="http://schemas.microsoft.com/office/powerpoint/2010/main" val="12306257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solidFill>
                  <a:prstClr val="black"/>
                </a:solidFill>
              </a:rPr>
              <a:pPr/>
              <a:t>38</a:t>
            </a:fld>
            <a:endParaRPr lang="en-GB">
              <a:solidFill>
                <a:prstClr val="black"/>
              </a:solidFill>
            </a:endParaRPr>
          </a:p>
        </p:txBody>
      </p:sp>
    </p:spTree>
    <p:extLst>
      <p:ext uri="{BB962C8B-B14F-4D97-AF65-F5344CB8AC3E}">
        <p14:creationId xmlns:p14="http://schemas.microsoft.com/office/powerpoint/2010/main" val="13330726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solidFill>
                  <a:prstClr val="black"/>
                </a:solidFill>
              </a:rPr>
              <a:pPr/>
              <a:t>39</a:t>
            </a:fld>
            <a:endParaRPr lang="en-GB">
              <a:solidFill>
                <a:prstClr val="black"/>
              </a:solidFill>
            </a:endParaRPr>
          </a:p>
        </p:txBody>
      </p:sp>
    </p:spTree>
    <p:extLst>
      <p:ext uri="{BB962C8B-B14F-4D97-AF65-F5344CB8AC3E}">
        <p14:creationId xmlns:p14="http://schemas.microsoft.com/office/powerpoint/2010/main" val="19085606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00646C-63DC-478F-8CC9-573CB4871A24}" type="slidenum">
              <a:rPr lang="en-GB" smtClean="0">
                <a:solidFill>
                  <a:prstClr val="black"/>
                </a:solidFill>
              </a:rPr>
              <a:pPr/>
              <a:t>40</a:t>
            </a:fld>
            <a:endParaRPr lang="en-GB">
              <a:solidFill>
                <a:prstClr val="black"/>
              </a:solidFill>
            </a:endParaRPr>
          </a:p>
        </p:txBody>
      </p:sp>
    </p:spTree>
    <p:extLst>
      <p:ext uri="{BB962C8B-B14F-4D97-AF65-F5344CB8AC3E}">
        <p14:creationId xmlns:p14="http://schemas.microsoft.com/office/powerpoint/2010/main" val="26780809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r>
            <a:br>
              <a:rPr lang="en-GB" sz="1200" b="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br>
            <a:endParaRPr lang="en-GB" dirty="0" smtClean="0"/>
          </a:p>
          <a:p>
            <a:endParaRPr lang="en-GB" dirty="0"/>
          </a:p>
        </p:txBody>
      </p:sp>
      <p:sp>
        <p:nvSpPr>
          <p:cNvPr id="4" name="Slide Number Placeholder 3"/>
          <p:cNvSpPr>
            <a:spLocks noGrp="1"/>
          </p:cNvSpPr>
          <p:nvPr>
            <p:ph type="sldNum" sz="quarter" idx="10"/>
          </p:nvPr>
        </p:nvSpPr>
        <p:spPr/>
        <p:txBody>
          <a:bodyPr/>
          <a:lstStyle/>
          <a:p>
            <a:fld id="{9900646C-63DC-478F-8CC9-573CB4871A24}" type="slidenum">
              <a:rPr lang="en-GB" smtClean="0"/>
              <a:t>41</a:t>
            </a:fld>
            <a:endParaRPr lang="en-GB"/>
          </a:p>
        </p:txBody>
      </p:sp>
    </p:spTree>
    <p:extLst>
      <p:ext uri="{BB962C8B-B14F-4D97-AF65-F5344CB8AC3E}">
        <p14:creationId xmlns:p14="http://schemas.microsoft.com/office/powerpoint/2010/main" val="18558240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00646C-63DC-478F-8CC9-573CB4871A24}" type="slidenum">
              <a:rPr lang="en-GB" smtClean="0">
                <a:solidFill>
                  <a:prstClr val="black"/>
                </a:solidFill>
              </a:rPr>
              <a:pPr/>
              <a:t>42</a:t>
            </a:fld>
            <a:endParaRPr lang="en-GB">
              <a:solidFill>
                <a:prstClr val="black"/>
              </a:solidFill>
            </a:endParaRPr>
          </a:p>
        </p:txBody>
      </p:sp>
    </p:spTree>
    <p:extLst>
      <p:ext uri="{BB962C8B-B14F-4D97-AF65-F5344CB8AC3E}">
        <p14:creationId xmlns:p14="http://schemas.microsoft.com/office/powerpoint/2010/main" val="10028690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t>43</a:t>
            </a:fld>
            <a:endParaRPr lang="en-GB"/>
          </a:p>
        </p:txBody>
      </p:sp>
    </p:spTree>
    <p:extLst>
      <p:ext uri="{BB962C8B-B14F-4D97-AF65-F5344CB8AC3E}">
        <p14:creationId xmlns:p14="http://schemas.microsoft.com/office/powerpoint/2010/main" val="30847415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Just</a:t>
            </a:r>
            <a:r>
              <a:rPr lang="en-GB" baseline="0" dirty="0" smtClean="0"/>
              <a:t> rephrasing ‘It ‘s good to talk’ to ‘It’s bad not to talk’ can subtly alter the way we think about this.</a:t>
            </a:r>
            <a:br>
              <a:rPr lang="en-GB" baseline="0" dirty="0" smtClean="0"/>
            </a:br>
            <a:r>
              <a:rPr lang="en-GB" baseline="0" dirty="0" smtClean="0"/>
              <a:t>There’s no doubt that there are both elements of carrot (reward) and stick (negative consequences) to the issue of KS2 – KS3 languages transition.</a:t>
            </a:r>
          </a:p>
          <a:p>
            <a:r>
              <a:rPr lang="en-GB" baseline="0" dirty="0" smtClean="0"/>
              <a:t>It seems clear that, at the moment, the factors compelling us to focus our energies on transition in a concerted and consistent way are not sufficient.</a:t>
            </a:r>
            <a:br>
              <a:rPr lang="en-GB" baseline="0" dirty="0" smtClean="0"/>
            </a:br>
            <a:r>
              <a:rPr lang="en-GB" baseline="0" dirty="0" smtClean="0"/>
              <a:t>So, perhaps we need to consider a little more carefully what happens if we don’t talk…</a:t>
            </a:r>
            <a:br>
              <a:rPr lang="en-GB" baseline="0" dirty="0" smtClean="0"/>
            </a:br>
            <a:endParaRPr lang="en-GB" dirty="0" smtClean="0"/>
          </a:p>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t>44</a:t>
            </a:fld>
            <a:endParaRPr lang="en-GB"/>
          </a:p>
        </p:txBody>
      </p:sp>
    </p:spTree>
    <p:extLst>
      <p:ext uri="{BB962C8B-B14F-4D97-AF65-F5344CB8AC3E}">
        <p14:creationId xmlns:p14="http://schemas.microsoft.com/office/powerpoint/2010/main" val="4235594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00646C-63DC-478F-8CC9-573CB4871A24}" type="slidenum">
              <a:rPr lang="en-GB" smtClean="0"/>
              <a:t>4</a:t>
            </a:fld>
            <a:endParaRPr lang="en-GB"/>
          </a:p>
        </p:txBody>
      </p:sp>
    </p:spTree>
    <p:extLst>
      <p:ext uri="{BB962C8B-B14F-4D97-AF65-F5344CB8AC3E}">
        <p14:creationId xmlns:p14="http://schemas.microsoft.com/office/powerpoint/2010/main" val="33369796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t>45</a:t>
            </a:fld>
            <a:endParaRPr lang="en-GB"/>
          </a:p>
        </p:txBody>
      </p:sp>
    </p:spTree>
    <p:extLst>
      <p:ext uri="{BB962C8B-B14F-4D97-AF65-F5344CB8AC3E}">
        <p14:creationId xmlns:p14="http://schemas.microsoft.com/office/powerpoint/2010/main" val="11692919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Give out the </a:t>
            </a:r>
            <a:r>
              <a:rPr lang="en-GB" sz="1200" b="1" kern="1200" dirty="0" smtClean="0">
                <a:solidFill>
                  <a:schemeClr val="tx1"/>
                </a:solidFill>
                <a:effectLst/>
                <a:latin typeface="+mn-lt"/>
                <a:ea typeface="+mn-ea"/>
                <a:cs typeface="+mn-cs"/>
              </a:rPr>
              <a:t>KS2 Transition Writing assessment</a:t>
            </a:r>
            <a:r>
              <a:rPr lang="en-GB" sz="1200" b="1" kern="1200" baseline="0" dirty="0" smtClean="0">
                <a:solidFill>
                  <a:schemeClr val="tx1"/>
                </a:solidFill>
                <a:effectLst/>
                <a:latin typeface="+mn-lt"/>
                <a:ea typeface="+mn-ea"/>
                <a:cs typeface="+mn-cs"/>
              </a:rPr>
              <a:t> handout.</a:t>
            </a:r>
            <a:endParaRPr lang="en-GB" sz="1200" b="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t>46</a:t>
            </a:fld>
            <a:endParaRPr lang="en-GB"/>
          </a:p>
        </p:txBody>
      </p:sp>
    </p:spTree>
    <p:extLst>
      <p:ext uri="{BB962C8B-B14F-4D97-AF65-F5344CB8AC3E}">
        <p14:creationId xmlns:p14="http://schemas.microsoft.com/office/powerpoint/2010/main" val="19778847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00646C-63DC-478F-8CC9-573CB4871A24}" type="slidenum">
              <a:rPr lang="en-GB" smtClean="0">
                <a:solidFill>
                  <a:prstClr val="black"/>
                </a:solidFill>
              </a:rPr>
              <a:pPr/>
              <a:t>47</a:t>
            </a:fld>
            <a:endParaRPr lang="en-GB">
              <a:solidFill>
                <a:prstClr val="black"/>
              </a:solidFill>
            </a:endParaRPr>
          </a:p>
        </p:txBody>
      </p:sp>
    </p:spTree>
    <p:extLst>
      <p:ext uri="{BB962C8B-B14F-4D97-AF65-F5344CB8AC3E}">
        <p14:creationId xmlns:p14="http://schemas.microsoft.com/office/powerpoint/2010/main" val="25477701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solidFill>
                  <a:prstClr val="black"/>
                </a:solidFill>
              </a:rPr>
              <a:pPr/>
              <a:t>48</a:t>
            </a:fld>
            <a:endParaRPr lang="en-GB">
              <a:solidFill>
                <a:prstClr val="black"/>
              </a:solidFill>
            </a:endParaRPr>
          </a:p>
        </p:txBody>
      </p:sp>
    </p:spTree>
    <p:extLst>
      <p:ext uri="{BB962C8B-B14F-4D97-AF65-F5344CB8AC3E}">
        <p14:creationId xmlns:p14="http://schemas.microsoft.com/office/powerpoint/2010/main" val="24431520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Access the material online for yourself and/or for your department</a:t>
            </a:r>
            <a:endParaRPr lang="en-GB" dirty="0"/>
          </a:p>
        </p:txBody>
      </p:sp>
      <p:sp>
        <p:nvSpPr>
          <p:cNvPr id="4" name="Slide Number Placeholder 3"/>
          <p:cNvSpPr>
            <a:spLocks noGrp="1"/>
          </p:cNvSpPr>
          <p:nvPr>
            <p:ph type="sldNum" sz="quarter" idx="10"/>
          </p:nvPr>
        </p:nvSpPr>
        <p:spPr/>
        <p:txBody>
          <a:bodyPr/>
          <a:lstStyle/>
          <a:p>
            <a:fld id="{E91B4469-293F-4752-AA51-3EE6BD1FE9BC}" type="slidenum">
              <a:rPr lang="en-GB" smtClean="0">
                <a:solidFill>
                  <a:prstClr val="black"/>
                </a:solidFill>
              </a:rPr>
              <a:pPr/>
              <a:t>49</a:t>
            </a:fld>
            <a:endParaRPr lang="en-GB">
              <a:solidFill>
                <a:prstClr val="black"/>
              </a:solidFill>
            </a:endParaRPr>
          </a:p>
        </p:txBody>
      </p:sp>
    </p:spTree>
    <p:extLst>
      <p:ext uri="{BB962C8B-B14F-4D97-AF65-F5344CB8AC3E}">
        <p14:creationId xmlns:p14="http://schemas.microsoft.com/office/powerpoint/2010/main" val="36965194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No more levels! The opportunities for languages at KS2 and KS3</a:t>
            </a:r>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The combination of the new programmes of study at KS2 and KS3 and the removal of the previous NC KS3 assessment framework presents us with the ideal opportunity (and necessity!) to think carefully and critically about what we teach when, and how we will know what learners know at every stage along the way.  This session sets out the main issues facing all languages teachers as we design a new assessment framework for languages in our own schools, and looks practically at how we might join up our thinking cross-phase provide progression wherever possible over the first seven years of compulsory language learning.</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smtClean="0">
                <a:solidFill>
                  <a:schemeClr val="tx1"/>
                </a:solidFill>
                <a:effectLst/>
                <a:latin typeface="+mn-lt"/>
                <a:ea typeface="+mn-ea"/>
                <a:cs typeface="+mn-cs"/>
              </a:rPr>
              <a:t/>
            </a:r>
            <a:br>
              <a:rPr lang="en-GB" sz="1200" b="1" kern="1200" baseline="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Starting </a:t>
            </a:r>
            <a:r>
              <a:rPr lang="en-GB" sz="1200" kern="1200" dirty="0" smtClean="0">
                <a:solidFill>
                  <a:schemeClr val="tx1"/>
                </a:solidFill>
                <a:effectLst/>
                <a:latin typeface="+mn-lt"/>
                <a:ea typeface="+mn-ea"/>
                <a:cs typeface="+mn-cs"/>
              </a:rPr>
              <a:t>from the key government messages about assessment, and outlining the range of possible approaches to life after levels, this </a:t>
            </a:r>
            <a:r>
              <a:rPr lang="en-GB" sz="1200" kern="1200" dirty="0" smtClean="0">
                <a:solidFill>
                  <a:schemeClr val="tx1"/>
                </a:solidFill>
                <a:effectLst/>
                <a:latin typeface="+mn-lt"/>
                <a:ea typeface="+mn-ea"/>
                <a:cs typeface="+mn-cs"/>
              </a:rPr>
              <a:t>workshop </a:t>
            </a:r>
            <a:r>
              <a:rPr lang="en-GB" sz="1200" kern="1200" dirty="0" smtClean="0">
                <a:solidFill>
                  <a:schemeClr val="tx1"/>
                </a:solidFill>
                <a:effectLst/>
                <a:latin typeface="+mn-lt"/>
                <a:ea typeface="+mn-ea"/>
                <a:cs typeface="+mn-cs"/>
              </a:rPr>
              <a:t>focuses on one specific example for languages, which measures progression from KS2 to KS4, whilst maintaining an emphasis on assessment for learning</a:t>
            </a:r>
            <a:r>
              <a:rPr lang="en-GB" sz="1200" kern="1200" dirty="0" smtClean="0">
                <a:solidFill>
                  <a:schemeClr val="tx1"/>
                </a:solidFill>
                <a:effectLst/>
                <a:latin typeface="+mn-lt"/>
                <a:ea typeface="+mn-ea"/>
                <a:cs typeface="+mn-cs"/>
              </a:rPr>
              <a:t>.</a:t>
            </a:r>
            <a:br>
              <a:rPr lang="en-GB" sz="1200" kern="1200" dirty="0" smtClean="0">
                <a:solidFill>
                  <a:schemeClr val="tx1"/>
                </a:solidFill>
                <a:effectLst/>
                <a:latin typeface="+mn-lt"/>
                <a:ea typeface="+mn-ea"/>
                <a:cs typeface="+mn-cs"/>
              </a:rPr>
            </a:br>
            <a:r>
              <a:rPr lang="en-GB" sz="1200" b="1" kern="1200" dirty="0" smtClean="0">
                <a:solidFill>
                  <a:schemeClr val="tx1"/>
                </a:solidFill>
                <a:effectLst/>
                <a:latin typeface="+mn-lt"/>
                <a:ea typeface="+mn-ea"/>
                <a:cs typeface="+mn-cs"/>
              </a:rPr>
              <a:t>Timings and overview</a:t>
            </a:r>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Background</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KS2 </a:t>
            </a:r>
            <a:r>
              <a:rPr lang="en-GB" sz="1200" kern="1200" dirty="0" smtClean="0">
                <a:solidFill>
                  <a:schemeClr val="tx1"/>
                </a:solidFill>
                <a:effectLst/>
                <a:latin typeface="+mn-lt"/>
                <a:ea typeface="+mn-ea"/>
                <a:cs typeface="+mn-cs"/>
                <a:sym typeface="Wingdings" panose="05000000000000000000" pitchFamily="2" charset="2"/>
              </a:rPr>
              <a:t> KS3? (Speaking examples / Grammar examples) - Activity</a:t>
            </a:r>
            <a:br>
              <a:rPr lang="en-GB" sz="1200" kern="1200" dirty="0" smtClean="0">
                <a:solidFill>
                  <a:schemeClr val="tx1"/>
                </a:solidFill>
                <a:effectLst/>
                <a:latin typeface="+mn-lt"/>
                <a:ea typeface="+mn-ea"/>
                <a:cs typeface="+mn-cs"/>
                <a:sym typeface="Wingdings" panose="05000000000000000000" pitchFamily="2" charset="2"/>
              </a:rPr>
            </a:br>
            <a:r>
              <a:rPr lang="en-GB" sz="1200" kern="1200" dirty="0" smtClean="0">
                <a:solidFill>
                  <a:schemeClr val="tx1"/>
                </a:solidFill>
                <a:effectLst/>
                <a:latin typeface="+mn-lt"/>
                <a:ea typeface="+mn-ea"/>
                <a:cs typeface="+mn-cs"/>
                <a:sym typeface="Wingdings" panose="05000000000000000000" pitchFamily="2" charset="2"/>
              </a:rPr>
              <a:t>Basis</a:t>
            </a:r>
            <a:r>
              <a:rPr lang="en-GB" sz="1200" kern="1200" baseline="0" dirty="0" smtClean="0">
                <a:solidFill>
                  <a:schemeClr val="tx1"/>
                </a:solidFill>
                <a:effectLst/>
                <a:latin typeface="+mn-lt"/>
                <a:ea typeface="+mn-ea"/>
                <a:cs typeface="+mn-cs"/>
                <a:sym typeface="Wingdings" panose="05000000000000000000" pitchFamily="2" charset="2"/>
              </a:rPr>
              <a:t> for my framework</a:t>
            </a:r>
            <a:br>
              <a:rPr lang="en-GB" sz="1200" kern="1200" baseline="0" dirty="0" smtClean="0">
                <a:solidFill>
                  <a:schemeClr val="tx1"/>
                </a:solidFill>
                <a:effectLst/>
                <a:latin typeface="+mn-lt"/>
                <a:ea typeface="+mn-ea"/>
                <a:cs typeface="+mn-cs"/>
                <a:sym typeface="Wingdings" panose="05000000000000000000" pitchFamily="2" charset="2"/>
              </a:rPr>
            </a:br>
            <a:r>
              <a:rPr lang="en-GB" sz="1200" kern="1200" baseline="0" dirty="0" smtClean="0">
                <a:solidFill>
                  <a:schemeClr val="tx1"/>
                </a:solidFill>
                <a:effectLst/>
                <a:latin typeface="+mn-lt"/>
                <a:ea typeface="+mn-ea"/>
                <a:cs typeface="+mn-cs"/>
                <a:sym typeface="Wingdings" panose="05000000000000000000" pitchFamily="2" charset="2"/>
              </a:rPr>
              <a:t>Pupil-friendly versions of statements</a:t>
            </a:r>
            <a:br>
              <a:rPr lang="en-GB" sz="1200" kern="1200" baseline="0" dirty="0" smtClean="0">
                <a:solidFill>
                  <a:schemeClr val="tx1"/>
                </a:solidFill>
                <a:effectLst/>
                <a:latin typeface="+mn-lt"/>
                <a:ea typeface="+mn-ea"/>
                <a:cs typeface="+mn-cs"/>
                <a:sym typeface="Wingdings" panose="05000000000000000000" pitchFamily="2" charset="2"/>
              </a:rPr>
            </a:br>
            <a:r>
              <a:rPr lang="en-GB" sz="1200" kern="1200" baseline="0" dirty="0" smtClean="0">
                <a:solidFill>
                  <a:schemeClr val="tx1"/>
                </a:solidFill>
                <a:effectLst/>
                <a:latin typeface="+mn-lt"/>
                <a:ea typeface="+mn-ea"/>
                <a:cs typeface="+mn-cs"/>
                <a:sym typeface="Wingdings" panose="05000000000000000000" pitchFamily="2" charset="2"/>
              </a:rPr>
              <a:t>Additional strands (Verbs / Vocabulary)</a:t>
            </a:r>
            <a:br>
              <a:rPr lang="en-GB" sz="1200" kern="1200" baseline="0" dirty="0" smtClean="0">
                <a:solidFill>
                  <a:schemeClr val="tx1"/>
                </a:solidFill>
                <a:effectLst/>
                <a:latin typeface="+mn-lt"/>
                <a:ea typeface="+mn-ea"/>
                <a:cs typeface="+mn-cs"/>
                <a:sym typeface="Wingdings" panose="05000000000000000000" pitchFamily="2" charset="2"/>
              </a:rPr>
            </a:br>
            <a:r>
              <a:rPr lang="en-GB" sz="1200" kern="1200" baseline="0" dirty="0" smtClean="0">
                <a:solidFill>
                  <a:schemeClr val="tx1"/>
                </a:solidFill>
                <a:effectLst/>
                <a:latin typeface="+mn-lt"/>
                <a:ea typeface="+mn-ea"/>
                <a:cs typeface="+mn-cs"/>
                <a:sym typeface="Wingdings" panose="05000000000000000000" pitchFamily="2" charset="2"/>
              </a:rPr>
              <a:t>Sample tasks to level – Activity</a:t>
            </a:r>
            <a:br>
              <a:rPr lang="en-GB" sz="1200" kern="1200" baseline="0" dirty="0" smtClean="0">
                <a:solidFill>
                  <a:schemeClr val="tx1"/>
                </a:solidFill>
                <a:effectLst/>
                <a:latin typeface="+mn-lt"/>
                <a:ea typeface="+mn-ea"/>
                <a:cs typeface="+mn-cs"/>
                <a:sym typeface="Wingdings" panose="05000000000000000000" pitchFamily="2" charset="2"/>
              </a:rPr>
            </a:br>
            <a:r>
              <a:rPr lang="en-GB" sz="1200" kern="1200" baseline="0" dirty="0" smtClean="0">
                <a:solidFill>
                  <a:schemeClr val="tx1"/>
                </a:solidFill>
                <a:effectLst/>
                <a:latin typeface="+mn-lt"/>
                <a:ea typeface="+mn-ea"/>
                <a:cs typeface="+mn-cs"/>
                <a:sym typeface="Wingdings" panose="05000000000000000000" pitchFamily="2" charset="2"/>
              </a:rPr>
              <a:t>Joining up practice - Transition</a:t>
            </a:r>
            <a:br>
              <a:rPr lang="en-GB" sz="1200" kern="1200" baseline="0" dirty="0" smtClean="0">
                <a:solidFill>
                  <a:schemeClr val="tx1"/>
                </a:solidFill>
                <a:effectLst/>
                <a:latin typeface="+mn-lt"/>
                <a:ea typeface="+mn-ea"/>
                <a:cs typeface="+mn-cs"/>
                <a:sym typeface="Wingdings" panose="05000000000000000000" pitchFamily="2" charset="2"/>
              </a:rPr>
            </a:br>
            <a:r>
              <a:rPr lang="en-GB" sz="1200" kern="1200" dirty="0" smtClean="0">
                <a:solidFill>
                  <a:schemeClr val="tx1"/>
                </a:solidFill>
                <a:effectLst/>
                <a:latin typeface="+mn-lt"/>
                <a:ea typeface="+mn-ea"/>
                <a:cs typeface="+mn-cs"/>
                <a:sym typeface="Wingdings" panose="05000000000000000000" pitchFamily="2" charset="2"/>
              </a:rPr>
              <a:t/>
            </a:r>
            <a:br>
              <a:rPr lang="en-GB" sz="1200" kern="1200" dirty="0" smtClean="0">
                <a:solidFill>
                  <a:schemeClr val="tx1"/>
                </a:solidFill>
                <a:effectLst/>
                <a:latin typeface="+mn-lt"/>
                <a:ea typeface="+mn-ea"/>
                <a:cs typeface="+mn-cs"/>
                <a:sym typeface="Wingdings" panose="05000000000000000000" pitchFamily="2" charset="2"/>
              </a:rPr>
            </a:b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9900646C-63DC-478F-8CC9-573CB4871A24}" type="slidenum">
              <a:rPr lang="en-GB" smtClean="0">
                <a:solidFill>
                  <a:prstClr val="black"/>
                </a:solidFill>
              </a:rPr>
              <a:pPr/>
              <a:t>50</a:t>
            </a:fld>
            <a:endParaRPr lang="en-GB">
              <a:solidFill>
                <a:prstClr val="black"/>
              </a:solidFill>
            </a:endParaRPr>
          </a:p>
        </p:txBody>
      </p:sp>
    </p:spTree>
    <p:extLst>
      <p:ext uri="{BB962C8B-B14F-4D97-AF65-F5344CB8AC3E}">
        <p14:creationId xmlns:p14="http://schemas.microsoft.com/office/powerpoint/2010/main" val="34153659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The GCSE is getting harder.  And for current Y9!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I think we are already working</a:t>
            </a:r>
            <a:r>
              <a:rPr lang="en-GB" sz="1200" kern="1200" baseline="0" dirty="0" smtClean="0">
                <a:solidFill>
                  <a:schemeClr val="tx1"/>
                </a:solidFill>
                <a:effectLst/>
                <a:latin typeface="+mn-lt"/>
                <a:ea typeface="+mn-ea"/>
                <a:cs typeface="+mn-cs"/>
              </a:rPr>
              <a:t> as hard as we can (and as smart as we can) at KS3/KS4.  </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We can’t just put all our hope on the fact that Controlled Assessments are going and we’ll get some teaching time back (nice as this will be!)</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So we do need a longer road to GCSE.  Yes, it will help if we see Years 7 – 11 as more joined up but If only we had a way of introducing language learning 4 years earlier so that they build up knowledge and skills earlier and for longer?!!!</a:t>
            </a:r>
            <a:br>
              <a:rPr lang="en-GB" sz="1200" kern="1200" baseline="0" dirty="0" smtClean="0">
                <a:solidFill>
                  <a:schemeClr val="tx1"/>
                </a:solidFill>
                <a:effectLst/>
                <a:latin typeface="+mn-lt"/>
                <a:ea typeface="+mn-ea"/>
                <a:cs typeface="+mn-cs"/>
              </a:rPr>
            </a:br>
            <a:endParaRPr lang="en-GB"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t>5</a:t>
            </a:fld>
            <a:endParaRPr lang="en-GB"/>
          </a:p>
        </p:txBody>
      </p:sp>
    </p:spTree>
    <p:extLst>
      <p:ext uri="{BB962C8B-B14F-4D97-AF65-F5344CB8AC3E}">
        <p14:creationId xmlns:p14="http://schemas.microsoft.com/office/powerpoint/2010/main" val="1629060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There are 8 cards for KS2 (slide 1) and 8 for KS3 (slide 2).</a:t>
            </a:r>
          </a:p>
          <a:p>
            <a:r>
              <a:rPr lang="en-GB" dirty="0" smtClean="0"/>
              <a:t>Copy and cut onto card (use same colour for both sets or</a:t>
            </a:r>
            <a:r>
              <a:rPr lang="en-GB" baseline="0" dirty="0" smtClean="0"/>
              <a:t> the task will not be worth doing).</a:t>
            </a:r>
          </a:p>
          <a:p>
            <a:endParaRPr lang="en-GB" baseline="0" dirty="0" smtClean="0"/>
          </a:p>
          <a:p>
            <a:r>
              <a:rPr lang="en-GB" baseline="0" dirty="0" smtClean="0"/>
              <a:t>Ask teachers to put the KS2 cards on the LHS and their matching KS3 statement on the RHS.</a:t>
            </a:r>
            <a:br>
              <a:rPr lang="en-GB" baseline="0" dirty="0" smtClean="0"/>
            </a:br>
            <a:r>
              <a:rPr lang="en-GB" baseline="0" dirty="0" smtClean="0"/>
              <a:t>Use the standard order of </a:t>
            </a:r>
            <a:br>
              <a:rPr lang="en-GB" baseline="0" dirty="0" smtClean="0"/>
            </a:br>
            <a:r>
              <a:rPr lang="en-GB" baseline="0" dirty="0" smtClean="0"/>
              <a:t>listening</a:t>
            </a:r>
            <a:br>
              <a:rPr lang="en-GB" baseline="0" dirty="0" smtClean="0"/>
            </a:br>
            <a:r>
              <a:rPr lang="en-GB" baseline="0" dirty="0" smtClean="0"/>
              <a:t>speaking</a:t>
            </a:r>
            <a:br>
              <a:rPr lang="en-GB" baseline="0" dirty="0" smtClean="0"/>
            </a:br>
            <a:r>
              <a:rPr lang="en-GB" baseline="0" dirty="0" smtClean="0"/>
              <a:t>reading </a:t>
            </a:r>
            <a:br>
              <a:rPr lang="en-GB" baseline="0" dirty="0" smtClean="0"/>
            </a:br>
            <a:r>
              <a:rPr lang="en-GB" baseline="0" dirty="0" smtClean="0"/>
              <a:t>writing</a:t>
            </a:r>
            <a:br>
              <a:rPr lang="en-GB" baseline="0" dirty="0" smtClean="0"/>
            </a:br>
            <a:r>
              <a:rPr lang="en-GB" baseline="0" dirty="0" smtClean="0"/>
              <a:t>grammar</a:t>
            </a:r>
            <a:endParaRPr lang="en-GB" dirty="0" smtClean="0"/>
          </a:p>
          <a:p>
            <a:endParaRPr lang="en-GB" dirty="0"/>
          </a:p>
        </p:txBody>
      </p:sp>
      <p:sp>
        <p:nvSpPr>
          <p:cNvPr id="4" name="Slide Number Placeholder 3"/>
          <p:cNvSpPr>
            <a:spLocks noGrp="1"/>
          </p:cNvSpPr>
          <p:nvPr>
            <p:ph type="sldNum" sz="quarter" idx="10"/>
          </p:nvPr>
        </p:nvSpPr>
        <p:spPr/>
        <p:txBody>
          <a:bodyPr/>
          <a:lstStyle/>
          <a:p>
            <a:fld id="{9900646C-63DC-478F-8CC9-573CB4871A24}" type="slidenum">
              <a:rPr lang="en-GB" smtClean="0">
                <a:solidFill>
                  <a:prstClr val="black"/>
                </a:solidFill>
              </a:rPr>
              <a:pPr/>
              <a:t>6</a:t>
            </a:fld>
            <a:endParaRPr lang="en-GB">
              <a:solidFill>
                <a:prstClr val="black"/>
              </a:solidFill>
            </a:endParaRPr>
          </a:p>
        </p:txBody>
      </p:sp>
    </p:spTree>
    <p:extLst>
      <p:ext uri="{BB962C8B-B14F-4D97-AF65-F5344CB8AC3E}">
        <p14:creationId xmlns:p14="http://schemas.microsoft.com/office/powerpoint/2010/main" val="27046495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400" dirty="0" smtClean="0"/>
              <a:t>KS2 </a:t>
            </a:r>
            <a:r>
              <a:rPr lang="en-GB" sz="1400" dirty="0" smtClean="0"/>
              <a:t>on the left and KS3 on the right</a:t>
            </a:r>
            <a:br>
              <a:rPr lang="en-GB" sz="1400" dirty="0" smtClean="0"/>
            </a:br>
            <a:r>
              <a:rPr lang="en-GB" sz="1400" dirty="0" smtClean="0"/>
              <a:t>Adapted to show more clearly the continuity between KS2 and </a:t>
            </a:r>
            <a:r>
              <a:rPr lang="en-GB" sz="1400" dirty="0" smtClean="0"/>
              <a:t>KS3.</a:t>
            </a:r>
            <a:br>
              <a:rPr lang="en-GB" sz="1400" dirty="0" smtClean="0"/>
            </a:br>
            <a:r>
              <a:rPr lang="en-GB" sz="1400" dirty="0" smtClean="0"/>
              <a:t>NB: the text is exactly</a:t>
            </a:r>
            <a:r>
              <a:rPr lang="en-GB" sz="1400" baseline="0" dirty="0" smtClean="0"/>
              <a:t> the same as the </a:t>
            </a:r>
            <a:r>
              <a:rPr lang="en-GB" sz="1400" baseline="0" dirty="0" err="1" smtClean="0"/>
              <a:t>PoS.</a:t>
            </a:r>
            <a:r>
              <a:rPr lang="en-GB" sz="1400" dirty="0" smtClean="0"/>
              <a:t/>
            </a:r>
            <a:br>
              <a:rPr lang="en-GB" sz="1400" dirty="0" smtClean="0"/>
            </a:br>
            <a:endParaRPr lang="en-GB" sz="1400" baseline="0" dirty="0" smtClean="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A30950B-1B20-4D20-B707-A694F13979AF}" type="slidenum">
              <a:rPr lang="en-GB" smtClean="0">
                <a:solidFill>
                  <a:prstClr val="black"/>
                </a:solidFill>
              </a:rPr>
              <a:pPr/>
              <a:t>7</a:t>
            </a:fld>
            <a:endParaRPr lang="en-GB">
              <a:solidFill>
                <a:prstClr val="black"/>
              </a:solidFill>
            </a:endParaRPr>
          </a:p>
        </p:txBody>
      </p:sp>
    </p:spTree>
    <p:extLst>
      <p:ext uri="{BB962C8B-B14F-4D97-AF65-F5344CB8AC3E}">
        <p14:creationId xmlns:p14="http://schemas.microsoft.com/office/powerpoint/2010/main" val="17160105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KS2 PoS</a:t>
            </a:r>
            <a:br>
              <a:rPr lang="en-GB" dirty="0" smtClean="0"/>
            </a:br>
            <a:r>
              <a:rPr lang="en-GB" dirty="0" smtClean="0"/>
              <a:t>Despite</a:t>
            </a:r>
            <a:r>
              <a:rPr lang="en-GB" baseline="0" dirty="0" smtClean="0"/>
              <a:t> </a:t>
            </a:r>
            <a:r>
              <a:rPr lang="en-GB" baseline="0" dirty="0" smtClean="0"/>
              <a:t>(or actually because of) its brevity, the PoS document is very dense.  </a:t>
            </a:r>
            <a:r>
              <a:rPr lang="en-GB" baseline="0" dirty="0" smtClean="0"/>
              <a:t/>
            </a:r>
            <a:br>
              <a:rPr lang="en-GB" baseline="0" dirty="0" smtClean="0"/>
            </a:br>
            <a:r>
              <a:rPr lang="en-GB" baseline="0" dirty="0" smtClean="0"/>
              <a:t>Here </a:t>
            </a:r>
            <a:r>
              <a:rPr lang="en-GB" baseline="0" dirty="0" smtClean="0"/>
              <a:t>I’ve extracted the key elements further and categorised to achieve greater clarity.</a:t>
            </a:r>
            <a:br>
              <a:rPr lang="en-GB" baseline="0" dirty="0" smtClean="0"/>
            </a:br>
            <a:r>
              <a:rPr lang="en-GB" baseline="0" dirty="0" smtClean="0"/>
              <a:t>Let’s imagine that students actually arrived with this knowledge for a moment…</a:t>
            </a:r>
            <a:endParaRPr lang="en-GB" dirty="0"/>
          </a:p>
        </p:txBody>
      </p:sp>
      <p:sp>
        <p:nvSpPr>
          <p:cNvPr id="4" name="Slide Number Placeholder 3"/>
          <p:cNvSpPr>
            <a:spLocks noGrp="1"/>
          </p:cNvSpPr>
          <p:nvPr>
            <p:ph type="sldNum" sz="quarter" idx="10"/>
          </p:nvPr>
        </p:nvSpPr>
        <p:spPr/>
        <p:txBody>
          <a:bodyPr/>
          <a:lstStyle/>
          <a:p>
            <a:fld id="{6F95E0B4-7B71-429D-89EF-9DCB85F57ED6}" type="slidenum">
              <a:rPr lang="en-GB" smtClean="0">
                <a:solidFill>
                  <a:prstClr val="black"/>
                </a:solidFill>
              </a:rPr>
              <a:pPr/>
              <a:t>8</a:t>
            </a:fld>
            <a:endParaRPr lang="en-GB">
              <a:solidFill>
                <a:prstClr val="black"/>
              </a:solidFill>
            </a:endParaRPr>
          </a:p>
        </p:txBody>
      </p:sp>
    </p:spTree>
    <p:extLst>
      <p:ext uri="{BB962C8B-B14F-4D97-AF65-F5344CB8AC3E}">
        <p14:creationId xmlns:p14="http://schemas.microsoft.com/office/powerpoint/2010/main" val="32592415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is an extract</a:t>
            </a:r>
            <a:r>
              <a:rPr lang="en-GB" baseline="0" dirty="0" smtClean="0"/>
              <a:t> from Section </a:t>
            </a:r>
            <a:r>
              <a:rPr lang="en-GB" baseline="0" dirty="0" smtClean="0"/>
              <a:t>3 of the ALL Connect Transition Toolkit, shortly to be available to all, on the ALL website.  This section looks at </a:t>
            </a:r>
            <a:r>
              <a:rPr lang="en-GB" baseline="0" dirty="0" smtClean="0"/>
              <a:t>Key linguistic knowledge at KS2.</a:t>
            </a:r>
          </a:p>
          <a:p>
            <a:r>
              <a:rPr lang="en-GB" baseline="0" dirty="0" smtClean="0"/>
              <a:t>Within the toolkit there are links to online resources on different wikis, that help to support the teaching of specific elements.</a:t>
            </a:r>
            <a:br>
              <a:rPr lang="en-GB" baseline="0" dirty="0" smtClean="0"/>
            </a:br>
            <a:r>
              <a:rPr lang="en-GB" baseline="0" dirty="0" smtClean="0"/>
              <a:t>For example, on this page there’s a link to several resources on the Grammar wiki, one of which is a KS2 Spanish resource on pencil case items.</a:t>
            </a:r>
          </a:p>
          <a:p>
            <a:r>
              <a:rPr lang="en-GB" baseline="0" dirty="0" smtClean="0"/>
              <a:t>Give out </a:t>
            </a:r>
            <a:r>
              <a:rPr lang="en-GB" b="1" baseline="0" dirty="0" smtClean="0"/>
              <a:t>Handout: Task 2 KS2 Spanish Pencil Case Indefinite Articles and Task 2b Linguistic knowledge analysis sheet</a:t>
            </a:r>
            <a:br>
              <a:rPr lang="en-GB" b="1" baseline="0" dirty="0" smtClean="0"/>
            </a:br>
            <a:endParaRPr lang="en-GB" b="1" dirty="0"/>
          </a:p>
        </p:txBody>
      </p:sp>
      <p:sp>
        <p:nvSpPr>
          <p:cNvPr id="4" name="Slide Number Placeholder 3"/>
          <p:cNvSpPr>
            <a:spLocks noGrp="1"/>
          </p:cNvSpPr>
          <p:nvPr>
            <p:ph type="sldNum" sz="quarter" idx="10"/>
          </p:nvPr>
        </p:nvSpPr>
        <p:spPr/>
        <p:txBody>
          <a:bodyPr/>
          <a:lstStyle/>
          <a:p>
            <a:fld id="{E91B4469-293F-4752-AA51-3EE6BD1FE9BC}" type="slidenum">
              <a:rPr lang="en-GB" smtClean="0">
                <a:solidFill>
                  <a:prstClr val="black"/>
                </a:solidFill>
              </a:rPr>
              <a:pPr/>
              <a:t>9</a:t>
            </a:fld>
            <a:endParaRPr lang="en-GB">
              <a:solidFill>
                <a:prstClr val="black"/>
              </a:solidFill>
            </a:endParaRPr>
          </a:p>
        </p:txBody>
      </p:sp>
    </p:spTree>
    <p:extLst>
      <p:ext uri="{BB962C8B-B14F-4D97-AF65-F5344CB8AC3E}">
        <p14:creationId xmlns:p14="http://schemas.microsoft.com/office/powerpoint/2010/main" val="3879659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C9C21F02-11DE-44DD-97F4-9520BA015EFE}" type="datetimeFigureOut">
              <a:rPr lang="en-GB" smtClean="0"/>
              <a:t>19/02/2016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F067C2E-085B-4B45-BE2D-1F9F4D867325}" type="slidenum">
              <a:rPr lang="en-GB" smtClean="0"/>
              <a:t>‹#›</a:t>
            </a:fld>
            <a:endParaRPr lang="en-GB"/>
          </a:p>
        </p:txBody>
      </p:sp>
    </p:spTree>
    <p:extLst>
      <p:ext uri="{BB962C8B-B14F-4D97-AF65-F5344CB8AC3E}">
        <p14:creationId xmlns:p14="http://schemas.microsoft.com/office/powerpoint/2010/main" val="3184307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9C21F02-11DE-44DD-97F4-9520BA015EFE}" type="datetimeFigureOut">
              <a:rPr lang="en-GB" smtClean="0"/>
              <a:t>19/02/2016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F067C2E-085B-4B45-BE2D-1F9F4D867325}" type="slidenum">
              <a:rPr lang="en-GB" smtClean="0"/>
              <a:t>‹#›</a:t>
            </a:fld>
            <a:endParaRPr lang="en-GB"/>
          </a:p>
        </p:txBody>
      </p:sp>
    </p:spTree>
    <p:extLst>
      <p:ext uri="{BB962C8B-B14F-4D97-AF65-F5344CB8AC3E}">
        <p14:creationId xmlns:p14="http://schemas.microsoft.com/office/powerpoint/2010/main" val="2680850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9C21F02-11DE-44DD-97F4-9520BA015EFE}" type="datetimeFigureOut">
              <a:rPr lang="en-GB" smtClean="0"/>
              <a:t>19/02/2016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F067C2E-085B-4B45-BE2D-1F9F4D867325}" type="slidenum">
              <a:rPr lang="en-GB" smtClean="0"/>
              <a:t>‹#›</a:t>
            </a:fld>
            <a:endParaRPr lang="en-GB"/>
          </a:p>
        </p:txBody>
      </p:sp>
    </p:spTree>
    <p:extLst>
      <p:ext uri="{BB962C8B-B14F-4D97-AF65-F5344CB8AC3E}">
        <p14:creationId xmlns:p14="http://schemas.microsoft.com/office/powerpoint/2010/main" val="3391128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B9C9C5AB-0197-4A27-B745-B187FB8A4BE6}" type="datetimeFigureOut">
              <a:rPr lang="en-GB" smtClean="0">
                <a:solidFill>
                  <a:prstClr val="black">
                    <a:tint val="75000"/>
                  </a:prstClr>
                </a:solidFill>
              </a:rPr>
              <a:pPr/>
              <a:t>19/02/2016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C247429-C655-4849-A441-191B3CF6824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593237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9C9C5AB-0197-4A27-B745-B187FB8A4BE6}" type="datetimeFigureOut">
              <a:rPr lang="en-GB" smtClean="0">
                <a:solidFill>
                  <a:prstClr val="black">
                    <a:tint val="75000"/>
                  </a:prstClr>
                </a:solidFill>
              </a:rPr>
              <a:pPr/>
              <a:t>19/02/2016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C247429-C655-4849-A441-191B3CF6824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338363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9C9C5AB-0197-4A27-B745-B187FB8A4BE6}" type="datetimeFigureOut">
              <a:rPr lang="en-GB" smtClean="0">
                <a:solidFill>
                  <a:prstClr val="black">
                    <a:tint val="75000"/>
                  </a:prstClr>
                </a:solidFill>
              </a:rPr>
              <a:pPr/>
              <a:t>19/02/2016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C247429-C655-4849-A441-191B3CF6824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576195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B9C9C5AB-0197-4A27-B745-B187FB8A4BE6}" type="datetimeFigureOut">
              <a:rPr lang="en-GB" smtClean="0">
                <a:solidFill>
                  <a:prstClr val="black">
                    <a:tint val="75000"/>
                  </a:prstClr>
                </a:solidFill>
              </a:rPr>
              <a:pPr/>
              <a:t>19/02/2016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DC247429-C655-4849-A441-191B3CF6824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558161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B9C9C5AB-0197-4A27-B745-B187FB8A4BE6}" type="datetimeFigureOut">
              <a:rPr lang="en-GB" smtClean="0">
                <a:solidFill>
                  <a:prstClr val="black">
                    <a:tint val="75000"/>
                  </a:prstClr>
                </a:solidFill>
              </a:rPr>
              <a:pPr/>
              <a:t>19/02/2016</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DC247429-C655-4849-A441-191B3CF6824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008054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B9C9C5AB-0197-4A27-B745-B187FB8A4BE6}" type="datetimeFigureOut">
              <a:rPr lang="en-GB" smtClean="0">
                <a:solidFill>
                  <a:prstClr val="black">
                    <a:tint val="75000"/>
                  </a:prstClr>
                </a:solidFill>
              </a:rPr>
              <a:pPr/>
              <a:t>19/02/2016</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DC247429-C655-4849-A441-191B3CF6824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378172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C9C5AB-0197-4A27-B745-B187FB8A4BE6}" type="datetimeFigureOut">
              <a:rPr lang="en-GB" smtClean="0">
                <a:solidFill>
                  <a:prstClr val="black">
                    <a:tint val="75000"/>
                  </a:prstClr>
                </a:solidFill>
              </a:rPr>
              <a:pPr/>
              <a:t>19/02/2016</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DC247429-C655-4849-A441-191B3CF6824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081014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C9C5AB-0197-4A27-B745-B187FB8A4BE6}" type="datetimeFigureOut">
              <a:rPr lang="en-GB" smtClean="0">
                <a:solidFill>
                  <a:prstClr val="black">
                    <a:tint val="75000"/>
                  </a:prstClr>
                </a:solidFill>
              </a:rPr>
              <a:pPr/>
              <a:t>19/02/2016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DC247429-C655-4849-A441-191B3CF6824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609852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9C21F02-11DE-44DD-97F4-9520BA015EFE}" type="datetimeFigureOut">
              <a:rPr lang="en-GB" smtClean="0"/>
              <a:t>19/02/2016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F067C2E-085B-4B45-BE2D-1F9F4D867325}" type="slidenum">
              <a:rPr lang="en-GB" smtClean="0"/>
              <a:t>‹#›</a:t>
            </a:fld>
            <a:endParaRPr lang="en-GB"/>
          </a:p>
        </p:txBody>
      </p:sp>
    </p:spTree>
    <p:extLst>
      <p:ext uri="{BB962C8B-B14F-4D97-AF65-F5344CB8AC3E}">
        <p14:creationId xmlns:p14="http://schemas.microsoft.com/office/powerpoint/2010/main" val="457497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C9C5AB-0197-4A27-B745-B187FB8A4BE6}" type="datetimeFigureOut">
              <a:rPr lang="en-GB" smtClean="0">
                <a:solidFill>
                  <a:prstClr val="black">
                    <a:tint val="75000"/>
                  </a:prstClr>
                </a:solidFill>
              </a:rPr>
              <a:pPr/>
              <a:t>19/02/2016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DC247429-C655-4849-A441-191B3CF6824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451419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9C9C5AB-0197-4A27-B745-B187FB8A4BE6}" type="datetimeFigureOut">
              <a:rPr lang="en-GB" smtClean="0">
                <a:solidFill>
                  <a:prstClr val="black">
                    <a:tint val="75000"/>
                  </a:prstClr>
                </a:solidFill>
              </a:rPr>
              <a:pPr/>
              <a:t>19/02/2016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C247429-C655-4849-A441-191B3CF6824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941683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9C9C5AB-0197-4A27-B745-B187FB8A4BE6}" type="datetimeFigureOut">
              <a:rPr lang="en-GB" smtClean="0">
                <a:solidFill>
                  <a:prstClr val="black">
                    <a:tint val="75000"/>
                  </a:prstClr>
                </a:solidFill>
              </a:rPr>
              <a:pPr/>
              <a:t>19/02/2016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C247429-C655-4849-A441-191B3CF6824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218211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F173E17E-1AC5-4E65-93A4-65505A740E76}" type="datetimeFigureOut">
              <a:rPr lang="en-US"/>
              <a:pPr/>
              <a:t>2/19/2016</a:t>
            </a:fld>
            <a:endParaRPr lang="en-US"/>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E2CA793B-1480-4454-B197-6BD9545B150B}" type="slidenum">
              <a:rPr lang="en-US"/>
              <a:pPr/>
              <a:t>‹#›</a:t>
            </a:fld>
            <a:endParaRPr lang="en-US"/>
          </a:p>
        </p:txBody>
      </p:sp>
    </p:spTree>
    <p:extLst>
      <p:ext uri="{BB962C8B-B14F-4D97-AF65-F5344CB8AC3E}">
        <p14:creationId xmlns:p14="http://schemas.microsoft.com/office/powerpoint/2010/main" val="2735247519"/>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35282AEB-B2A3-4D5F-9868-A8D0325E569B}" type="datetimeFigureOut">
              <a:rPr lang="en-US"/>
              <a:pPr/>
              <a:t>2/19/2016</a:t>
            </a:fld>
            <a:endParaRPr lang="en-US"/>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20888C0D-08FA-4AA8-973F-CB4D192FE25C}" type="slidenum">
              <a:rPr lang="en-US"/>
              <a:pPr/>
              <a:t>‹#›</a:t>
            </a:fld>
            <a:endParaRPr lang="en-US"/>
          </a:p>
        </p:txBody>
      </p:sp>
    </p:spTree>
    <p:extLst>
      <p:ext uri="{BB962C8B-B14F-4D97-AF65-F5344CB8AC3E}">
        <p14:creationId xmlns:p14="http://schemas.microsoft.com/office/powerpoint/2010/main" val="1287750256"/>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5C7A9D97-E238-4AE5-84C4-EE252D2A0F07}" type="datetimeFigureOut">
              <a:rPr lang="en-US"/>
              <a:pPr/>
              <a:t>2/19/2016</a:t>
            </a:fld>
            <a:endParaRPr lang="en-US"/>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2D2C6FA4-5158-41DD-9F66-EED17D00DFF7}" type="slidenum">
              <a:rPr lang="en-US"/>
              <a:pPr/>
              <a:t>‹#›</a:t>
            </a:fld>
            <a:endParaRPr lang="en-US"/>
          </a:p>
        </p:txBody>
      </p:sp>
    </p:spTree>
    <p:extLst>
      <p:ext uri="{BB962C8B-B14F-4D97-AF65-F5344CB8AC3E}">
        <p14:creationId xmlns:p14="http://schemas.microsoft.com/office/powerpoint/2010/main" val="697083937"/>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30F0219D-E423-41BC-B795-8B2249480BA9}" type="datetimeFigureOut">
              <a:rPr lang="en-US"/>
              <a:pPr/>
              <a:t>2/19/2016</a:t>
            </a:fld>
            <a:endParaRPr lang="en-US"/>
          </a:p>
        </p:txBody>
      </p:sp>
      <p:sp>
        <p:nvSpPr>
          <p:cNvPr id="6" name="Footer Placeholder 4"/>
          <p:cNvSpPr>
            <a:spLocks noGrp="1"/>
          </p:cNvSpPr>
          <p:nvPr>
            <p:ph type="ftr" sz="quarter" idx="11"/>
          </p:nvPr>
        </p:nvSpPr>
        <p:spPr/>
        <p:txBody>
          <a:bodyPr/>
          <a:lstStyle>
            <a:lvl1pPr>
              <a:defRPr/>
            </a:lvl1pPr>
          </a:lstStyle>
          <a:p>
            <a:endParaRPr lang="en-GB"/>
          </a:p>
        </p:txBody>
      </p:sp>
      <p:sp>
        <p:nvSpPr>
          <p:cNvPr id="7" name="Slide Number Placeholder 5"/>
          <p:cNvSpPr>
            <a:spLocks noGrp="1"/>
          </p:cNvSpPr>
          <p:nvPr>
            <p:ph type="sldNum" sz="quarter" idx="12"/>
          </p:nvPr>
        </p:nvSpPr>
        <p:spPr/>
        <p:txBody>
          <a:bodyPr/>
          <a:lstStyle>
            <a:lvl1pPr>
              <a:defRPr/>
            </a:lvl1pPr>
          </a:lstStyle>
          <a:p>
            <a:fld id="{D1B352F3-E625-4F95-BA21-C6842A212A19}" type="slidenum">
              <a:rPr lang="en-US"/>
              <a:pPr/>
              <a:t>‹#›</a:t>
            </a:fld>
            <a:endParaRPr lang="en-US"/>
          </a:p>
        </p:txBody>
      </p:sp>
    </p:spTree>
    <p:extLst>
      <p:ext uri="{BB962C8B-B14F-4D97-AF65-F5344CB8AC3E}">
        <p14:creationId xmlns:p14="http://schemas.microsoft.com/office/powerpoint/2010/main" val="2836636740"/>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333FC07D-7077-4E06-95B7-155A42FBF5F7}" type="datetimeFigureOut">
              <a:rPr lang="en-US"/>
              <a:pPr/>
              <a:t>2/19/2016</a:t>
            </a:fld>
            <a:endParaRPr lang="en-US"/>
          </a:p>
        </p:txBody>
      </p:sp>
      <p:sp>
        <p:nvSpPr>
          <p:cNvPr id="8" name="Footer Placeholder 4"/>
          <p:cNvSpPr>
            <a:spLocks noGrp="1"/>
          </p:cNvSpPr>
          <p:nvPr>
            <p:ph type="ftr" sz="quarter" idx="11"/>
          </p:nvPr>
        </p:nvSpPr>
        <p:spPr/>
        <p:txBody>
          <a:bodyPr/>
          <a:lstStyle>
            <a:lvl1pPr>
              <a:defRPr/>
            </a:lvl1pPr>
          </a:lstStyle>
          <a:p>
            <a:endParaRPr lang="en-GB"/>
          </a:p>
        </p:txBody>
      </p:sp>
      <p:sp>
        <p:nvSpPr>
          <p:cNvPr id="9" name="Slide Number Placeholder 5"/>
          <p:cNvSpPr>
            <a:spLocks noGrp="1"/>
          </p:cNvSpPr>
          <p:nvPr>
            <p:ph type="sldNum" sz="quarter" idx="12"/>
          </p:nvPr>
        </p:nvSpPr>
        <p:spPr/>
        <p:txBody>
          <a:bodyPr/>
          <a:lstStyle>
            <a:lvl1pPr>
              <a:defRPr/>
            </a:lvl1pPr>
          </a:lstStyle>
          <a:p>
            <a:fld id="{2F7892E1-3C9B-4442-BAFB-9BEE14D65239}" type="slidenum">
              <a:rPr lang="en-US"/>
              <a:pPr/>
              <a:t>‹#›</a:t>
            </a:fld>
            <a:endParaRPr lang="en-US"/>
          </a:p>
        </p:txBody>
      </p:sp>
    </p:spTree>
    <p:extLst>
      <p:ext uri="{BB962C8B-B14F-4D97-AF65-F5344CB8AC3E}">
        <p14:creationId xmlns:p14="http://schemas.microsoft.com/office/powerpoint/2010/main" val="2864743283"/>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5AFB0247-FDF2-43BB-907E-ED598AA78467}" type="datetimeFigureOut">
              <a:rPr lang="en-US"/>
              <a:pPr/>
              <a:t>2/19/2016</a:t>
            </a:fld>
            <a:endParaRPr lang="en-US"/>
          </a:p>
        </p:txBody>
      </p:sp>
      <p:sp>
        <p:nvSpPr>
          <p:cNvPr id="4" name="Footer Placeholder 4"/>
          <p:cNvSpPr>
            <a:spLocks noGrp="1"/>
          </p:cNvSpPr>
          <p:nvPr>
            <p:ph type="ftr" sz="quarter" idx="11"/>
          </p:nvPr>
        </p:nvSpPr>
        <p:spPr/>
        <p:txBody>
          <a:bodyPr/>
          <a:lstStyle>
            <a:lvl1pPr>
              <a:defRPr/>
            </a:lvl1pPr>
          </a:lstStyle>
          <a:p>
            <a:endParaRPr lang="en-GB"/>
          </a:p>
        </p:txBody>
      </p:sp>
      <p:sp>
        <p:nvSpPr>
          <p:cNvPr id="5" name="Slide Number Placeholder 5"/>
          <p:cNvSpPr>
            <a:spLocks noGrp="1"/>
          </p:cNvSpPr>
          <p:nvPr>
            <p:ph type="sldNum" sz="quarter" idx="12"/>
          </p:nvPr>
        </p:nvSpPr>
        <p:spPr/>
        <p:txBody>
          <a:bodyPr/>
          <a:lstStyle>
            <a:lvl1pPr>
              <a:defRPr/>
            </a:lvl1pPr>
          </a:lstStyle>
          <a:p>
            <a:fld id="{780558E2-DE6B-46AB-ACBF-ECDB3E4250B5}" type="slidenum">
              <a:rPr lang="en-US"/>
              <a:pPr/>
              <a:t>‹#›</a:t>
            </a:fld>
            <a:endParaRPr lang="en-US"/>
          </a:p>
        </p:txBody>
      </p:sp>
    </p:spTree>
    <p:extLst>
      <p:ext uri="{BB962C8B-B14F-4D97-AF65-F5344CB8AC3E}">
        <p14:creationId xmlns:p14="http://schemas.microsoft.com/office/powerpoint/2010/main" val="2808709449"/>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643F89C6-83C6-49DF-8429-C1F67B617595}" type="datetimeFigureOut">
              <a:rPr lang="en-US"/>
              <a:pPr/>
              <a:t>2/19/2016</a:t>
            </a:fld>
            <a:endParaRPr lang="en-US"/>
          </a:p>
        </p:txBody>
      </p:sp>
      <p:sp>
        <p:nvSpPr>
          <p:cNvPr id="3" name="Footer Placeholder 4"/>
          <p:cNvSpPr>
            <a:spLocks noGrp="1"/>
          </p:cNvSpPr>
          <p:nvPr>
            <p:ph type="ftr" sz="quarter" idx="11"/>
          </p:nvPr>
        </p:nvSpPr>
        <p:spPr/>
        <p:txBody>
          <a:bodyPr/>
          <a:lstStyle>
            <a:lvl1pPr>
              <a:defRPr/>
            </a:lvl1pPr>
          </a:lstStyle>
          <a:p>
            <a:endParaRPr lang="en-GB"/>
          </a:p>
        </p:txBody>
      </p:sp>
      <p:sp>
        <p:nvSpPr>
          <p:cNvPr id="4" name="Slide Number Placeholder 5"/>
          <p:cNvSpPr>
            <a:spLocks noGrp="1"/>
          </p:cNvSpPr>
          <p:nvPr>
            <p:ph type="sldNum" sz="quarter" idx="12"/>
          </p:nvPr>
        </p:nvSpPr>
        <p:spPr/>
        <p:txBody>
          <a:bodyPr/>
          <a:lstStyle>
            <a:lvl1pPr>
              <a:defRPr/>
            </a:lvl1pPr>
          </a:lstStyle>
          <a:p>
            <a:fld id="{A4B85F50-8755-4EA1-A254-DE84CAAE14C7}" type="slidenum">
              <a:rPr lang="en-US"/>
              <a:pPr/>
              <a:t>‹#›</a:t>
            </a:fld>
            <a:endParaRPr lang="en-US"/>
          </a:p>
        </p:txBody>
      </p:sp>
    </p:spTree>
    <p:extLst>
      <p:ext uri="{BB962C8B-B14F-4D97-AF65-F5344CB8AC3E}">
        <p14:creationId xmlns:p14="http://schemas.microsoft.com/office/powerpoint/2010/main" val="289555059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GB"/>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9C21F02-11DE-44DD-97F4-9520BA015EFE}" type="datetimeFigureOut">
              <a:rPr lang="en-GB" smtClean="0"/>
              <a:t>19/02/2016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F067C2E-085B-4B45-BE2D-1F9F4D867325}" type="slidenum">
              <a:rPr lang="en-GB" smtClean="0"/>
              <a:t>‹#›</a:t>
            </a:fld>
            <a:endParaRPr lang="en-GB"/>
          </a:p>
        </p:txBody>
      </p:sp>
    </p:spTree>
    <p:extLst>
      <p:ext uri="{BB962C8B-B14F-4D97-AF65-F5344CB8AC3E}">
        <p14:creationId xmlns:p14="http://schemas.microsoft.com/office/powerpoint/2010/main" val="25674796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BDD0083C-ADC6-488B-B5F5-E0F5494CBB50}" type="datetimeFigureOut">
              <a:rPr lang="en-US"/>
              <a:pPr/>
              <a:t>2/19/2016</a:t>
            </a:fld>
            <a:endParaRPr lang="en-US"/>
          </a:p>
        </p:txBody>
      </p:sp>
      <p:sp>
        <p:nvSpPr>
          <p:cNvPr id="6" name="Footer Placeholder 4"/>
          <p:cNvSpPr>
            <a:spLocks noGrp="1"/>
          </p:cNvSpPr>
          <p:nvPr>
            <p:ph type="ftr" sz="quarter" idx="11"/>
          </p:nvPr>
        </p:nvSpPr>
        <p:spPr/>
        <p:txBody>
          <a:bodyPr/>
          <a:lstStyle>
            <a:lvl1pPr>
              <a:defRPr/>
            </a:lvl1pPr>
          </a:lstStyle>
          <a:p>
            <a:endParaRPr lang="en-GB"/>
          </a:p>
        </p:txBody>
      </p:sp>
      <p:sp>
        <p:nvSpPr>
          <p:cNvPr id="7" name="Slide Number Placeholder 5"/>
          <p:cNvSpPr>
            <a:spLocks noGrp="1"/>
          </p:cNvSpPr>
          <p:nvPr>
            <p:ph type="sldNum" sz="quarter" idx="12"/>
          </p:nvPr>
        </p:nvSpPr>
        <p:spPr/>
        <p:txBody>
          <a:bodyPr/>
          <a:lstStyle>
            <a:lvl1pPr>
              <a:defRPr/>
            </a:lvl1pPr>
          </a:lstStyle>
          <a:p>
            <a:fld id="{F4FAA513-E4CF-470D-AF0F-C36AA3820514}" type="slidenum">
              <a:rPr lang="en-US"/>
              <a:pPr/>
              <a:t>‹#›</a:t>
            </a:fld>
            <a:endParaRPr lang="en-US"/>
          </a:p>
        </p:txBody>
      </p:sp>
    </p:spTree>
    <p:extLst>
      <p:ext uri="{BB962C8B-B14F-4D97-AF65-F5344CB8AC3E}">
        <p14:creationId xmlns:p14="http://schemas.microsoft.com/office/powerpoint/2010/main" val="4107244208"/>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2B4190B8-D470-4D49-8012-EBF5F3D5BA57}" type="datetimeFigureOut">
              <a:rPr lang="en-US"/>
              <a:pPr/>
              <a:t>2/19/2016</a:t>
            </a:fld>
            <a:endParaRPr lang="en-US"/>
          </a:p>
        </p:txBody>
      </p:sp>
      <p:sp>
        <p:nvSpPr>
          <p:cNvPr id="6" name="Footer Placeholder 4"/>
          <p:cNvSpPr>
            <a:spLocks noGrp="1"/>
          </p:cNvSpPr>
          <p:nvPr>
            <p:ph type="ftr" sz="quarter" idx="11"/>
          </p:nvPr>
        </p:nvSpPr>
        <p:spPr/>
        <p:txBody>
          <a:bodyPr/>
          <a:lstStyle>
            <a:lvl1pPr>
              <a:defRPr/>
            </a:lvl1pPr>
          </a:lstStyle>
          <a:p>
            <a:endParaRPr lang="en-GB"/>
          </a:p>
        </p:txBody>
      </p:sp>
      <p:sp>
        <p:nvSpPr>
          <p:cNvPr id="7" name="Slide Number Placeholder 5"/>
          <p:cNvSpPr>
            <a:spLocks noGrp="1"/>
          </p:cNvSpPr>
          <p:nvPr>
            <p:ph type="sldNum" sz="quarter" idx="12"/>
          </p:nvPr>
        </p:nvSpPr>
        <p:spPr/>
        <p:txBody>
          <a:bodyPr/>
          <a:lstStyle>
            <a:lvl1pPr>
              <a:defRPr/>
            </a:lvl1pPr>
          </a:lstStyle>
          <a:p>
            <a:fld id="{20C2880C-AC05-4C0A-BF9A-E4F764066234}" type="slidenum">
              <a:rPr lang="en-US"/>
              <a:pPr/>
              <a:t>‹#›</a:t>
            </a:fld>
            <a:endParaRPr lang="en-US"/>
          </a:p>
        </p:txBody>
      </p:sp>
    </p:spTree>
    <p:extLst>
      <p:ext uri="{BB962C8B-B14F-4D97-AF65-F5344CB8AC3E}">
        <p14:creationId xmlns:p14="http://schemas.microsoft.com/office/powerpoint/2010/main" val="2833244857"/>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B54834B1-4EE2-4373-BDDB-C52252195F73}" type="datetimeFigureOut">
              <a:rPr lang="en-US"/>
              <a:pPr/>
              <a:t>2/19/2016</a:t>
            </a:fld>
            <a:endParaRPr lang="en-US"/>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B9971FA8-597F-416E-BDA3-5682B0FC1C7F}" type="slidenum">
              <a:rPr lang="en-US"/>
              <a:pPr/>
              <a:t>‹#›</a:t>
            </a:fld>
            <a:endParaRPr lang="en-US"/>
          </a:p>
        </p:txBody>
      </p:sp>
    </p:spTree>
    <p:extLst>
      <p:ext uri="{BB962C8B-B14F-4D97-AF65-F5344CB8AC3E}">
        <p14:creationId xmlns:p14="http://schemas.microsoft.com/office/powerpoint/2010/main" val="2461339977"/>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A094C97B-AC9F-4728-B3F3-C5888F200E7A}" type="datetimeFigureOut">
              <a:rPr lang="en-US"/>
              <a:pPr/>
              <a:t>2/19/2016</a:t>
            </a:fld>
            <a:endParaRPr lang="en-US"/>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15AF3BAF-BCCD-4C4E-B897-62C687D9324D}" type="slidenum">
              <a:rPr lang="en-US"/>
              <a:pPr/>
              <a:t>‹#›</a:t>
            </a:fld>
            <a:endParaRPr lang="en-US"/>
          </a:p>
        </p:txBody>
      </p:sp>
    </p:spTree>
    <p:extLst>
      <p:ext uri="{BB962C8B-B14F-4D97-AF65-F5344CB8AC3E}">
        <p14:creationId xmlns:p14="http://schemas.microsoft.com/office/powerpoint/2010/main" val="3691738558"/>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74A32F5-5A9F-4AC2-877B-D8524B802859}" type="datetimeFigureOut">
              <a:rPr lang="en-GB" smtClean="0">
                <a:solidFill>
                  <a:prstClr val="black">
                    <a:tint val="75000"/>
                  </a:prstClr>
                </a:solidFill>
              </a:rPr>
              <a:pPr/>
              <a:t>19/02/2016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1AFE31EC-FDE8-4DA8-958B-2144DBD7327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099137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74A32F5-5A9F-4AC2-877B-D8524B802859}" type="datetimeFigureOut">
              <a:rPr lang="en-GB" smtClean="0">
                <a:solidFill>
                  <a:prstClr val="black">
                    <a:tint val="75000"/>
                  </a:prstClr>
                </a:solidFill>
              </a:rPr>
              <a:pPr/>
              <a:t>19/02/2016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1AFE31EC-FDE8-4DA8-958B-2144DBD7327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97342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74A32F5-5A9F-4AC2-877B-D8524B802859}" type="datetimeFigureOut">
              <a:rPr lang="en-GB" smtClean="0">
                <a:solidFill>
                  <a:prstClr val="black">
                    <a:tint val="75000"/>
                  </a:prstClr>
                </a:solidFill>
              </a:rPr>
              <a:pPr/>
              <a:t>19/02/2016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1AFE31EC-FDE8-4DA8-958B-2144DBD7327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791219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74A32F5-5A9F-4AC2-877B-D8524B802859}" type="datetimeFigureOut">
              <a:rPr lang="en-GB" smtClean="0">
                <a:solidFill>
                  <a:prstClr val="black">
                    <a:tint val="75000"/>
                  </a:prstClr>
                </a:solidFill>
              </a:rPr>
              <a:pPr/>
              <a:t>19/02/2016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1AFE31EC-FDE8-4DA8-958B-2144DBD7327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771228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74A32F5-5A9F-4AC2-877B-D8524B802859}" type="datetimeFigureOut">
              <a:rPr lang="en-GB" smtClean="0">
                <a:solidFill>
                  <a:prstClr val="black">
                    <a:tint val="75000"/>
                  </a:prstClr>
                </a:solidFill>
              </a:rPr>
              <a:pPr/>
              <a:t>19/02/2016</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1AFE31EC-FDE8-4DA8-958B-2144DBD7327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152609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74A32F5-5A9F-4AC2-877B-D8524B802859}" type="datetimeFigureOut">
              <a:rPr lang="en-GB" smtClean="0">
                <a:solidFill>
                  <a:prstClr val="black">
                    <a:tint val="75000"/>
                  </a:prstClr>
                </a:solidFill>
              </a:rPr>
              <a:pPr/>
              <a:t>19/02/2016</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1AFE31EC-FDE8-4DA8-958B-2144DBD7327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959102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C9C21F02-11DE-44DD-97F4-9520BA015EFE}" type="datetimeFigureOut">
              <a:rPr lang="en-GB" smtClean="0"/>
              <a:t>19/02/2016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F067C2E-085B-4B45-BE2D-1F9F4D867325}" type="slidenum">
              <a:rPr lang="en-GB" smtClean="0"/>
              <a:t>‹#›</a:t>
            </a:fld>
            <a:endParaRPr lang="en-GB"/>
          </a:p>
        </p:txBody>
      </p:sp>
    </p:spTree>
    <p:extLst>
      <p:ext uri="{BB962C8B-B14F-4D97-AF65-F5344CB8AC3E}">
        <p14:creationId xmlns:p14="http://schemas.microsoft.com/office/powerpoint/2010/main" val="25318859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4A32F5-5A9F-4AC2-877B-D8524B802859}" type="datetimeFigureOut">
              <a:rPr lang="en-GB" smtClean="0">
                <a:solidFill>
                  <a:prstClr val="black">
                    <a:tint val="75000"/>
                  </a:prstClr>
                </a:solidFill>
              </a:rPr>
              <a:pPr/>
              <a:t>19/02/2016</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1AFE31EC-FDE8-4DA8-958B-2144DBD7327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965604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4A32F5-5A9F-4AC2-877B-D8524B802859}" type="datetimeFigureOut">
              <a:rPr lang="en-GB" smtClean="0">
                <a:solidFill>
                  <a:prstClr val="black">
                    <a:tint val="75000"/>
                  </a:prstClr>
                </a:solidFill>
              </a:rPr>
              <a:pPr/>
              <a:t>19/02/2016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1AFE31EC-FDE8-4DA8-958B-2144DBD7327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055931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4A32F5-5A9F-4AC2-877B-D8524B802859}" type="datetimeFigureOut">
              <a:rPr lang="en-GB" smtClean="0">
                <a:solidFill>
                  <a:prstClr val="black">
                    <a:tint val="75000"/>
                  </a:prstClr>
                </a:solidFill>
              </a:rPr>
              <a:pPr/>
              <a:t>19/02/2016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1AFE31EC-FDE8-4DA8-958B-2144DBD7327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960902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74A32F5-5A9F-4AC2-877B-D8524B802859}" type="datetimeFigureOut">
              <a:rPr lang="en-GB" smtClean="0">
                <a:solidFill>
                  <a:prstClr val="black">
                    <a:tint val="75000"/>
                  </a:prstClr>
                </a:solidFill>
              </a:rPr>
              <a:pPr/>
              <a:t>19/02/2016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1AFE31EC-FDE8-4DA8-958B-2144DBD7327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491657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74A32F5-5A9F-4AC2-877B-D8524B802859}" type="datetimeFigureOut">
              <a:rPr lang="en-GB" smtClean="0">
                <a:solidFill>
                  <a:prstClr val="black">
                    <a:tint val="75000"/>
                  </a:prstClr>
                </a:solidFill>
              </a:rPr>
              <a:pPr/>
              <a:t>19/02/2016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1AFE31EC-FDE8-4DA8-958B-2144DBD7327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507653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56794"/>
            <a:ext cx="7848600" cy="1742033"/>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B495991-0D33-4A7E-8B79-DAE476476780}" type="datetimeFigureOut">
              <a:rPr lang="en-GB" smtClean="0"/>
              <a:pPr/>
              <a:t>20/02/2016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FFE868C-52D9-4405-AF75-D2DE196CC7F4}" type="slidenum">
              <a:rPr lang="en-GB" smtClean="0"/>
              <a:pPr/>
              <a:t>‹#›</a:t>
            </a:fld>
            <a:endParaRPr lang="en-GB" dirty="0"/>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13235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B495991-0D33-4A7E-8B79-DAE476476780}" type="datetimeFigureOut">
              <a:rPr lang="en-GB" smtClean="0"/>
              <a:pPr/>
              <a:t>20/02/2016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FFE868C-52D9-4405-AF75-D2DE196CC7F4}" type="slidenum">
              <a:rPr lang="en-GB" smtClean="0"/>
              <a:pPr/>
              <a:t>‹#›</a:t>
            </a:fld>
            <a:endParaRPr lang="en-GB" dirty="0"/>
          </a:p>
        </p:txBody>
      </p:sp>
    </p:spTree>
    <p:extLst>
      <p:ext uri="{BB962C8B-B14F-4D97-AF65-F5344CB8AC3E}">
        <p14:creationId xmlns:p14="http://schemas.microsoft.com/office/powerpoint/2010/main" val="12342456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1"/>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6"/>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B495991-0D33-4A7E-8B79-DAE476476780}" type="datetimeFigureOut">
              <a:rPr lang="en-GB" smtClean="0"/>
              <a:pPr/>
              <a:t>20/02/2016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FFE868C-52D9-4405-AF75-D2DE196CC7F4}" type="slidenum">
              <a:rPr lang="en-GB" smtClean="0"/>
              <a:pPr/>
              <a:t>‹#›</a:t>
            </a:fld>
            <a:endParaRPr lang="en-GB" dirty="0"/>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1105202"/>
      </p:ext>
    </p:extLst>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B495991-0D33-4A7E-8B79-DAE476476780}" type="datetimeFigureOut">
              <a:rPr lang="en-GB" smtClean="0"/>
              <a:pPr/>
              <a:t>20/02/2016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0FFE868C-52D9-4405-AF75-D2DE196CC7F4}" type="slidenum">
              <a:rPr lang="en-GB" smtClean="0"/>
              <a:pPr/>
              <a:t>‹#›</a:t>
            </a:fld>
            <a:endParaRPr lang="en-GB" dirty="0"/>
          </a:p>
        </p:txBody>
      </p:sp>
    </p:spTree>
    <p:extLst>
      <p:ext uri="{BB962C8B-B14F-4D97-AF65-F5344CB8AC3E}">
        <p14:creationId xmlns:p14="http://schemas.microsoft.com/office/powerpoint/2010/main" val="9897819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B495991-0D33-4A7E-8B79-DAE476476780}" type="datetimeFigureOut">
              <a:rPr lang="en-GB" smtClean="0"/>
              <a:pPr/>
              <a:t>20/02/2016</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0FFE868C-52D9-4405-AF75-D2DE196CC7F4}" type="slidenum">
              <a:rPr lang="en-GB" smtClean="0"/>
              <a:pPr/>
              <a:t>‹#›</a:t>
            </a:fld>
            <a:endParaRPr lang="en-GB" dirty="0"/>
          </a:p>
        </p:txBody>
      </p:sp>
      <p:cxnSp>
        <p:nvCxnSpPr>
          <p:cNvPr id="11" name="Straight Connector 10"/>
          <p:cNvCxnSpPr/>
          <p:nvPr/>
        </p:nvCxnSpPr>
        <p:spPr>
          <a:xfrm rot="5400000">
            <a:off x="2217817" y="4045824"/>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3367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C9C21F02-11DE-44DD-97F4-9520BA015EFE}" type="datetimeFigureOut">
              <a:rPr lang="en-GB" smtClean="0"/>
              <a:t>19/02/2016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F067C2E-085B-4B45-BE2D-1F9F4D867325}" type="slidenum">
              <a:rPr lang="en-GB" smtClean="0"/>
              <a:t>‹#›</a:t>
            </a:fld>
            <a:endParaRPr lang="en-GB"/>
          </a:p>
        </p:txBody>
      </p:sp>
    </p:spTree>
    <p:extLst>
      <p:ext uri="{BB962C8B-B14F-4D97-AF65-F5344CB8AC3E}">
        <p14:creationId xmlns:p14="http://schemas.microsoft.com/office/powerpoint/2010/main" val="15731932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B495991-0D33-4A7E-8B79-DAE476476780}" type="datetimeFigureOut">
              <a:rPr lang="en-GB" smtClean="0"/>
              <a:pPr/>
              <a:t>20/02/2016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0FFE868C-52D9-4405-AF75-D2DE196CC7F4}" type="slidenum">
              <a:rPr lang="en-GB" smtClean="0"/>
              <a:pPr/>
              <a:t>‹#›</a:t>
            </a:fld>
            <a:endParaRPr lang="en-GB" dirty="0"/>
          </a:p>
        </p:txBody>
      </p:sp>
    </p:spTree>
    <p:extLst>
      <p:ext uri="{BB962C8B-B14F-4D97-AF65-F5344CB8AC3E}">
        <p14:creationId xmlns:p14="http://schemas.microsoft.com/office/powerpoint/2010/main" val="9700413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495991-0D33-4A7E-8B79-DAE476476780}" type="datetimeFigureOut">
              <a:rPr lang="en-GB" smtClean="0"/>
              <a:pPr/>
              <a:t>20/02/2016</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0FFE868C-52D9-4405-AF75-D2DE196CC7F4}" type="slidenum">
              <a:rPr lang="en-GB" smtClean="0"/>
              <a:pPr/>
              <a:t>‹#›</a:t>
            </a:fld>
            <a:endParaRPr lang="en-GB" dirty="0"/>
          </a:p>
        </p:txBody>
      </p:sp>
    </p:spTree>
    <p:extLst>
      <p:ext uri="{BB962C8B-B14F-4D97-AF65-F5344CB8AC3E}">
        <p14:creationId xmlns:p14="http://schemas.microsoft.com/office/powerpoint/2010/main" val="24091161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7544" y="1556792"/>
            <a:ext cx="2139696" cy="757816"/>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1556792"/>
            <a:ext cx="5715000" cy="481312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420890"/>
            <a:ext cx="2139696" cy="395327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495991-0D33-4A7E-8B79-DAE476476780}" type="datetimeFigureOut">
              <a:rPr lang="en-GB" smtClean="0"/>
              <a:pPr/>
              <a:t>20/02/2016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0FFE868C-52D9-4405-AF75-D2DE196CC7F4}" type="slidenum">
              <a:rPr lang="en-GB" smtClean="0"/>
              <a:pPr/>
              <a:t>‹#›</a:t>
            </a:fld>
            <a:endParaRPr lang="en-GB" dirty="0"/>
          </a:p>
        </p:txBody>
      </p:sp>
      <p:cxnSp>
        <p:nvCxnSpPr>
          <p:cNvPr id="9" name="Straight Connector 8"/>
          <p:cNvCxnSpPr/>
          <p:nvPr/>
        </p:nvCxnSpPr>
        <p:spPr>
          <a:xfrm rot="5400000">
            <a:off x="-13116" y="3580207"/>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6015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1628800"/>
            <a:ext cx="2142680" cy="79208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1628801"/>
            <a:ext cx="5904390" cy="4709857"/>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457200" y="2492896"/>
            <a:ext cx="2139696" cy="388352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495991-0D33-4A7E-8B79-DAE476476780}" type="datetimeFigureOut">
              <a:rPr lang="en-GB" smtClean="0"/>
              <a:pPr/>
              <a:t>20/02/2016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0FFE868C-52D9-4405-AF75-D2DE196CC7F4}" type="slidenum">
              <a:rPr lang="en-GB" smtClean="0"/>
              <a:pPr/>
              <a:t>‹#›</a:t>
            </a:fld>
            <a:endParaRPr lang="en-GB" dirty="0"/>
          </a:p>
        </p:txBody>
      </p:sp>
    </p:spTree>
    <p:extLst>
      <p:ext uri="{BB962C8B-B14F-4D97-AF65-F5344CB8AC3E}">
        <p14:creationId xmlns:p14="http://schemas.microsoft.com/office/powerpoint/2010/main" val="18122338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495991-0D33-4A7E-8B79-DAE476476780}" type="datetimeFigureOut">
              <a:rPr lang="en-GB" smtClean="0"/>
              <a:pPr/>
              <a:t>20/02/2016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FFE868C-52D9-4405-AF75-D2DE196CC7F4}" type="slidenum">
              <a:rPr lang="en-GB" smtClean="0"/>
              <a:pPr/>
              <a:t>‹#›</a:t>
            </a:fld>
            <a:endParaRPr lang="en-GB" dirty="0"/>
          </a:p>
        </p:txBody>
      </p:sp>
    </p:spTree>
    <p:extLst>
      <p:ext uri="{BB962C8B-B14F-4D97-AF65-F5344CB8AC3E}">
        <p14:creationId xmlns:p14="http://schemas.microsoft.com/office/powerpoint/2010/main" val="19481124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B495991-0D33-4A7E-8B79-DAE476476780}" type="datetimeFigureOut">
              <a:rPr lang="en-GB" smtClean="0"/>
              <a:pPr/>
              <a:t>20/02/2016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FFE868C-52D9-4405-AF75-D2DE196CC7F4}" type="slidenum">
              <a:rPr lang="en-GB" smtClean="0"/>
              <a:pPr/>
              <a:t>‹#›</a:t>
            </a:fld>
            <a:endParaRPr lang="en-GB" dirty="0"/>
          </a:p>
        </p:txBody>
      </p:sp>
    </p:spTree>
    <p:extLst>
      <p:ext uri="{BB962C8B-B14F-4D97-AF65-F5344CB8AC3E}">
        <p14:creationId xmlns:p14="http://schemas.microsoft.com/office/powerpoint/2010/main" val="22367899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6121ADF-FEA9-44E6-97DA-9DB3813A0DB3}" type="datetimeFigureOut">
              <a:rPr lang="en-GB" smtClean="0">
                <a:solidFill>
                  <a:prstClr val="black">
                    <a:tint val="75000"/>
                  </a:prstClr>
                </a:solidFill>
              </a:rPr>
              <a:pPr/>
              <a:t>20/02/2016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5EABD4B-1499-409B-9F07-9F691E32FEA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809854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121ADF-FEA9-44E6-97DA-9DB3813A0DB3}" type="datetimeFigureOut">
              <a:rPr lang="en-GB" smtClean="0">
                <a:solidFill>
                  <a:prstClr val="black">
                    <a:tint val="75000"/>
                  </a:prstClr>
                </a:solidFill>
              </a:rPr>
              <a:pPr/>
              <a:t>20/02/2016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5EABD4B-1499-409B-9F07-9F691E32FEA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729509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6121ADF-FEA9-44E6-97DA-9DB3813A0DB3}" type="datetimeFigureOut">
              <a:rPr lang="en-GB" smtClean="0">
                <a:solidFill>
                  <a:prstClr val="black">
                    <a:tint val="75000"/>
                  </a:prstClr>
                </a:solidFill>
              </a:rPr>
              <a:pPr/>
              <a:t>20/02/2016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5EABD4B-1499-409B-9F07-9F691E32FEA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947161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6121ADF-FEA9-44E6-97DA-9DB3813A0DB3}" type="datetimeFigureOut">
              <a:rPr lang="en-GB" smtClean="0">
                <a:solidFill>
                  <a:prstClr val="black">
                    <a:tint val="75000"/>
                  </a:prstClr>
                </a:solidFill>
              </a:rPr>
              <a:pPr/>
              <a:t>20/02/2016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75EABD4B-1499-409B-9F07-9F691E32FEA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60621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C9C21F02-11DE-44DD-97F4-9520BA015EFE}" type="datetimeFigureOut">
              <a:rPr lang="en-GB" smtClean="0"/>
              <a:t>19/02/2016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F067C2E-085B-4B45-BE2D-1F9F4D867325}" type="slidenum">
              <a:rPr lang="en-GB" smtClean="0"/>
              <a:t>‹#›</a:t>
            </a:fld>
            <a:endParaRPr lang="en-GB"/>
          </a:p>
        </p:txBody>
      </p:sp>
    </p:spTree>
    <p:extLst>
      <p:ext uri="{BB962C8B-B14F-4D97-AF65-F5344CB8AC3E}">
        <p14:creationId xmlns:p14="http://schemas.microsoft.com/office/powerpoint/2010/main" val="354501526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6121ADF-FEA9-44E6-97DA-9DB3813A0DB3}" type="datetimeFigureOut">
              <a:rPr lang="en-GB" smtClean="0">
                <a:solidFill>
                  <a:prstClr val="black">
                    <a:tint val="75000"/>
                  </a:prstClr>
                </a:solidFill>
              </a:rPr>
              <a:pPr/>
              <a:t>20/02/2016</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75EABD4B-1499-409B-9F07-9F691E32FEA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086749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6121ADF-FEA9-44E6-97DA-9DB3813A0DB3}" type="datetimeFigureOut">
              <a:rPr lang="en-GB" smtClean="0">
                <a:solidFill>
                  <a:prstClr val="black">
                    <a:tint val="75000"/>
                  </a:prstClr>
                </a:solidFill>
              </a:rPr>
              <a:pPr/>
              <a:t>20/02/2016</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75EABD4B-1499-409B-9F07-9F691E32FEA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442130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121ADF-FEA9-44E6-97DA-9DB3813A0DB3}" type="datetimeFigureOut">
              <a:rPr lang="en-GB" smtClean="0">
                <a:solidFill>
                  <a:prstClr val="black">
                    <a:tint val="75000"/>
                  </a:prstClr>
                </a:solidFill>
              </a:rPr>
              <a:pPr/>
              <a:t>20/02/2016</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75EABD4B-1499-409B-9F07-9F691E32FEA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380834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121ADF-FEA9-44E6-97DA-9DB3813A0DB3}" type="datetimeFigureOut">
              <a:rPr lang="en-GB" smtClean="0">
                <a:solidFill>
                  <a:prstClr val="black">
                    <a:tint val="75000"/>
                  </a:prstClr>
                </a:solidFill>
              </a:rPr>
              <a:pPr/>
              <a:t>20/02/2016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75EABD4B-1499-409B-9F07-9F691E32FEA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130976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121ADF-FEA9-44E6-97DA-9DB3813A0DB3}" type="datetimeFigureOut">
              <a:rPr lang="en-GB" smtClean="0">
                <a:solidFill>
                  <a:prstClr val="black">
                    <a:tint val="75000"/>
                  </a:prstClr>
                </a:solidFill>
              </a:rPr>
              <a:pPr/>
              <a:t>20/02/2016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75EABD4B-1499-409B-9F07-9F691E32FEA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051271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121ADF-FEA9-44E6-97DA-9DB3813A0DB3}" type="datetimeFigureOut">
              <a:rPr lang="en-GB" smtClean="0">
                <a:solidFill>
                  <a:prstClr val="black">
                    <a:tint val="75000"/>
                  </a:prstClr>
                </a:solidFill>
              </a:rPr>
              <a:pPr/>
              <a:t>20/02/2016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5EABD4B-1499-409B-9F07-9F691E32FEA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4853660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121ADF-FEA9-44E6-97DA-9DB3813A0DB3}" type="datetimeFigureOut">
              <a:rPr lang="en-GB" smtClean="0">
                <a:solidFill>
                  <a:prstClr val="black">
                    <a:tint val="75000"/>
                  </a:prstClr>
                </a:solidFill>
              </a:rPr>
              <a:pPr/>
              <a:t>20/02/2016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5EABD4B-1499-409B-9F07-9F691E32FEA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6154393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C9C21F02-11DE-44DD-97F4-9520BA015EFE}" type="datetimeFigureOut">
              <a:rPr lang="en-GB" smtClean="0">
                <a:solidFill>
                  <a:prstClr val="black">
                    <a:tint val="75000"/>
                  </a:prstClr>
                </a:solidFill>
              </a:rPr>
              <a:pPr/>
              <a:t>20/02/2016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F067C2E-085B-4B45-BE2D-1F9F4D86732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658387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9C21F02-11DE-44DD-97F4-9520BA015EFE}" type="datetimeFigureOut">
              <a:rPr lang="en-GB" smtClean="0">
                <a:solidFill>
                  <a:prstClr val="black">
                    <a:tint val="75000"/>
                  </a:prstClr>
                </a:solidFill>
              </a:rPr>
              <a:pPr/>
              <a:t>20/02/2016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F067C2E-085B-4B45-BE2D-1F9F4D86732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380780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GB"/>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9C21F02-11DE-44DD-97F4-9520BA015EFE}" type="datetimeFigureOut">
              <a:rPr lang="en-GB" smtClean="0">
                <a:solidFill>
                  <a:prstClr val="black">
                    <a:tint val="75000"/>
                  </a:prstClr>
                </a:solidFill>
              </a:rPr>
              <a:pPr/>
              <a:t>20/02/2016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F067C2E-085B-4B45-BE2D-1F9F4D86732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93066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C21F02-11DE-44DD-97F4-9520BA015EFE}" type="datetimeFigureOut">
              <a:rPr lang="en-GB" smtClean="0"/>
              <a:t>19/02/2016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F067C2E-085B-4B45-BE2D-1F9F4D867325}" type="slidenum">
              <a:rPr lang="en-GB" smtClean="0"/>
              <a:t>‹#›</a:t>
            </a:fld>
            <a:endParaRPr lang="en-GB"/>
          </a:p>
        </p:txBody>
      </p:sp>
    </p:spTree>
    <p:extLst>
      <p:ext uri="{BB962C8B-B14F-4D97-AF65-F5344CB8AC3E}">
        <p14:creationId xmlns:p14="http://schemas.microsoft.com/office/powerpoint/2010/main" val="39852409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C9C21F02-11DE-44DD-97F4-9520BA015EFE}" type="datetimeFigureOut">
              <a:rPr lang="en-GB" smtClean="0">
                <a:solidFill>
                  <a:prstClr val="black">
                    <a:tint val="75000"/>
                  </a:prstClr>
                </a:solidFill>
              </a:rPr>
              <a:pPr/>
              <a:t>20/02/2016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7F067C2E-085B-4B45-BE2D-1F9F4D86732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3698328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C9C21F02-11DE-44DD-97F4-9520BA015EFE}" type="datetimeFigureOut">
              <a:rPr lang="en-GB" smtClean="0">
                <a:solidFill>
                  <a:prstClr val="black">
                    <a:tint val="75000"/>
                  </a:prstClr>
                </a:solidFill>
              </a:rPr>
              <a:pPr/>
              <a:t>20/02/2016</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7F067C2E-085B-4B45-BE2D-1F9F4D86732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2927631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C9C21F02-11DE-44DD-97F4-9520BA015EFE}" type="datetimeFigureOut">
              <a:rPr lang="en-GB" smtClean="0">
                <a:solidFill>
                  <a:prstClr val="black">
                    <a:tint val="75000"/>
                  </a:prstClr>
                </a:solidFill>
              </a:rPr>
              <a:pPr/>
              <a:t>20/02/2016</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7F067C2E-085B-4B45-BE2D-1F9F4D86732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450363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C21F02-11DE-44DD-97F4-9520BA015EFE}" type="datetimeFigureOut">
              <a:rPr lang="en-GB" smtClean="0">
                <a:solidFill>
                  <a:prstClr val="black">
                    <a:tint val="75000"/>
                  </a:prstClr>
                </a:solidFill>
              </a:rPr>
              <a:pPr/>
              <a:t>20/02/2016</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7F067C2E-085B-4B45-BE2D-1F9F4D86732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176971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GB"/>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C21F02-11DE-44DD-97F4-9520BA015EFE}" type="datetimeFigureOut">
              <a:rPr lang="en-GB" smtClean="0">
                <a:solidFill>
                  <a:prstClr val="black">
                    <a:tint val="75000"/>
                  </a:prstClr>
                </a:solidFill>
              </a:rPr>
              <a:pPr/>
              <a:t>20/02/2016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7F067C2E-085B-4B45-BE2D-1F9F4D86732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680481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GB"/>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C21F02-11DE-44DD-97F4-9520BA015EFE}" type="datetimeFigureOut">
              <a:rPr lang="en-GB" smtClean="0">
                <a:solidFill>
                  <a:prstClr val="black">
                    <a:tint val="75000"/>
                  </a:prstClr>
                </a:solidFill>
              </a:rPr>
              <a:pPr/>
              <a:t>20/02/2016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F067C2E-085B-4B45-BE2D-1F9F4D86732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4308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9C21F02-11DE-44DD-97F4-9520BA015EFE}" type="datetimeFigureOut">
              <a:rPr lang="en-GB" smtClean="0">
                <a:solidFill>
                  <a:prstClr val="black">
                    <a:tint val="75000"/>
                  </a:prstClr>
                </a:solidFill>
              </a:rPr>
              <a:pPr/>
              <a:t>20/02/2016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F067C2E-085B-4B45-BE2D-1F9F4D86732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4966162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9C21F02-11DE-44DD-97F4-9520BA015EFE}" type="datetimeFigureOut">
              <a:rPr lang="en-GB" smtClean="0">
                <a:solidFill>
                  <a:prstClr val="black">
                    <a:tint val="75000"/>
                  </a:prstClr>
                </a:solidFill>
              </a:rPr>
              <a:pPr/>
              <a:t>20/02/2016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F067C2E-085B-4B45-BE2D-1F9F4D86732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7624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GB"/>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C21F02-11DE-44DD-97F4-9520BA015EFE}" type="datetimeFigureOut">
              <a:rPr lang="en-GB" smtClean="0"/>
              <a:t>19/02/2016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F067C2E-085B-4B45-BE2D-1F9F4D867325}" type="slidenum">
              <a:rPr lang="en-GB" smtClean="0"/>
              <a:t>‹#›</a:t>
            </a:fld>
            <a:endParaRPr lang="en-GB"/>
          </a:p>
        </p:txBody>
      </p:sp>
    </p:spTree>
    <p:extLst>
      <p:ext uri="{BB962C8B-B14F-4D97-AF65-F5344CB8AC3E}">
        <p14:creationId xmlns:p14="http://schemas.microsoft.com/office/powerpoint/2010/main" val="427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GB"/>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C21F02-11DE-44DD-97F4-9520BA015EFE}" type="datetimeFigureOut">
              <a:rPr lang="en-GB" smtClean="0"/>
              <a:t>19/02/2016</a:t>
            </a:fld>
            <a:endParaRPr lang="en-GB"/>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F067C2E-085B-4B45-BE2D-1F9F4D867325}" type="slidenum">
              <a:rPr lang="en-GB" smtClean="0"/>
              <a:t>‹#›</a:t>
            </a:fld>
            <a:endParaRPr lang="en-GB"/>
          </a:p>
        </p:txBody>
      </p:sp>
    </p:spTree>
    <p:extLst>
      <p:ext uri="{BB962C8B-B14F-4D97-AF65-F5344CB8AC3E}">
        <p14:creationId xmlns:p14="http://schemas.microsoft.com/office/powerpoint/2010/main" val="1046060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2.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3.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9C21F02-11DE-44DD-97F4-9520BA015EFE}" type="datetimeFigureOut">
              <a:rPr lang="en-GB" smtClean="0"/>
              <a:t>19/02/2016</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F067C2E-085B-4B45-BE2D-1F9F4D867325}" type="slidenum">
              <a:rPr lang="en-GB" smtClean="0"/>
              <a:t>‹#›</a:t>
            </a:fld>
            <a:endParaRPr lang="en-GB"/>
          </a:p>
        </p:txBody>
      </p:sp>
    </p:spTree>
    <p:extLst>
      <p:ext uri="{BB962C8B-B14F-4D97-AF65-F5344CB8AC3E}">
        <p14:creationId xmlns:p14="http://schemas.microsoft.com/office/powerpoint/2010/main" val="236692179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C9C5AB-0197-4A27-B745-B187FB8A4BE6}" type="datetimeFigureOut">
              <a:rPr lang="en-GB" smtClean="0">
                <a:solidFill>
                  <a:prstClr val="black">
                    <a:tint val="75000"/>
                  </a:prstClr>
                </a:solidFill>
              </a:rPr>
              <a:pPr/>
              <a:t>19/02/2016</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247429-C655-4849-A441-191B3CF6824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9679659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fontAlgn="base">
              <a:spcBef>
                <a:spcPct val="0"/>
              </a:spcBef>
              <a:spcAft>
                <a:spcPct val="0"/>
              </a:spcAft>
            </a:pPr>
            <a:fld id="{C2C308C8-8E8E-4F8A-BB1A-886152F74640}" type="datetimeFigureOut">
              <a:rPr lang="en-US">
                <a:cs typeface="Arial" charset="0"/>
              </a:rPr>
              <a:pPr fontAlgn="base">
                <a:spcBef>
                  <a:spcPct val="0"/>
                </a:spcBef>
                <a:spcAft>
                  <a:spcPct val="0"/>
                </a:spcAft>
              </a:pPr>
              <a:t>2/19/2016</a:t>
            </a:fld>
            <a:endParaRPr lang="en-US">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fontAlgn="base">
              <a:spcBef>
                <a:spcPct val="0"/>
              </a:spcBef>
              <a:spcAft>
                <a:spcPct val="0"/>
              </a:spcAft>
            </a:pPr>
            <a:endParaRPr lang="en-GB">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fontAlgn="base">
              <a:spcBef>
                <a:spcPct val="0"/>
              </a:spcBef>
              <a:spcAft>
                <a:spcPct val="0"/>
              </a:spcAft>
            </a:pPr>
            <a:fld id="{2AF23152-9C36-42F4-A72E-1F52309F8E21}" type="slidenum">
              <a:rPr lang="en-US">
                <a:cs typeface="Arial" charset="0"/>
              </a:rPr>
              <a:pPr fontAlgn="base">
                <a:spcBef>
                  <a:spcPct val="0"/>
                </a:spcBef>
                <a:spcAft>
                  <a:spcPct val="0"/>
                </a:spcAft>
              </a:pPr>
              <a:t>‹#›</a:t>
            </a:fld>
            <a:endParaRPr lang="en-US">
              <a:cs typeface="Arial" charset="0"/>
            </a:endParaRPr>
          </a:p>
        </p:txBody>
      </p:sp>
    </p:spTree>
    <p:extLst>
      <p:ext uri="{BB962C8B-B14F-4D97-AF65-F5344CB8AC3E}">
        <p14:creationId xmlns:p14="http://schemas.microsoft.com/office/powerpoint/2010/main" val="4116869528"/>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4A32F5-5A9F-4AC2-877B-D8524B802859}" type="datetimeFigureOut">
              <a:rPr lang="en-GB" smtClean="0">
                <a:solidFill>
                  <a:prstClr val="black">
                    <a:tint val="75000"/>
                  </a:prstClr>
                </a:solidFill>
                <a:cs typeface="Arial" charset="0"/>
              </a:rPr>
              <a:pPr/>
              <a:t>19/02/2016</a:t>
            </a:fld>
            <a:endParaRPr lang="en-GB">
              <a:solidFill>
                <a:prstClr val="black">
                  <a:tint val="75000"/>
                </a:prstClr>
              </a:solidFill>
              <a:cs typeface="Arial" charset="0"/>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cs typeface="Arial" charset="0"/>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FE31EC-FDE8-4DA8-958B-2144DBD7327B}" type="slidenum">
              <a:rPr lang="en-GB" smtClean="0">
                <a:solidFill>
                  <a:prstClr val="black">
                    <a:tint val="75000"/>
                  </a:prstClr>
                </a:solidFill>
                <a:cs typeface="Arial" charset="0"/>
              </a:rPr>
              <a:pPr/>
              <a:t>‹#›</a:t>
            </a:fld>
            <a:endParaRPr lang="en-GB">
              <a:solidFill>
                <a:prstClr val="black">
                  <a:tint val="75000"/>
                </a:prstClr>
              </a:solidFill>
              <a:cs typeface="Arial" charset="0"/>
            </a:endParaRPr>
          </a:p>
        </p:txBody>
      </p:sp>
    </p:spTree>
    <p:extLst>
      <p:ext uri="{BB962C8B-B14F-4D97-AF65-F5344CB8AC3E}">
        <p14:creationId xmlns:p14="http://schemas.microsoft.com/office/powerpoint/2010/main" val="4248785736"/>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1737683" y="533400"/>
            <a:ext cx="5498614"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9B495991-0D33-4A7E-8B79-DAE476476780}" type="datetimeFigureOut">
              <a:rPr lang="en-GB" smtClean="0"/>
              <a:pPr/>
              <a:t>20/02/2016</a:t>
            </a:fld>
            <a:endParaRPr lang="en-GB" dirty="0"/>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GB" dirty="0"/>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0FFE868C-52D9-4405-AF75-D2DE196CC7F4}" type="slidenum">
              <a:rPr lang="en-GB" smtClean="0"/>
              <a:pPr/>
              <a:t>‹#›</a:t>
            </a:fld>
            <a:endParaRPr lang="en-GB" dirty="0"/>
          </a:p>
        </p:txBody>
      </p:sp>
      <p:pic>
        <p:nvPicPr>
          <p:cNvPr id="9" name="Picture 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7505" y="395748"/>
            <a:ext cx="1535122" cy="1347837"/>
          </a:xfrm>
          <a:prstGeom prst="rect">
            <a:avLst/>
          </a:prstGeom>
        </p:spPr>
      </p:pic>
      <p:pic>
        <p:nvPicPr>
          <p:cNvPr id="8" name="Picture 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355040" y="620688"/>
            <a:ext cx="1579019" cy="691136"/>
          </a:xfrm>
          <a:prstGeom prst="rect">
            <a:avLst/>
          </a:prstGeom>
        </p:spPr>
      </p:pic>
    </p:spTree>
    <p:extLst>
      <p:ext uri="{BB962C8B-B14F-4D97-AF65-F5344CB8AC3E}">
        <p14:creationId xmlns:p14="http://schemas.microsoft.com/office/powerpoint/2010/main" val="2740664229"/>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121ADF-FEA9-44E6-97DA-9DB3813A0DB3}" type="datetimeFigureOut">
              <a:rPr lang="en-GB" smtClean="0">
                <a:solidFill>
                  <a:prstClr val="black">
                    <a:tint val="75000"/>
                  </a:prstClr>
                </a:solidFill>
              </a:rPr>
              <a:pPr/>
              <a:t>20/02/2016</a:t>
            </a:fld>
            <a:endParaRPr lang="en-GB">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EABD4B-1499-409B-9F07-9F691E32FEA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08655523"/>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9C21F02-11DE-44DD-97F4-9520BA015EFE}" type="datetimeFigureOut">
              <a:rPr lang="en-GB" smtClean="0">
                <a:solidFill>
                  <a:prstClr val="black">
                    <a:tint val="75000"/>
                  </a:prstClr>
                </a:solidFill>
              </a:rPr>
              <a:pPr/>
              <a:t>20/02/2016</a:t>
            </a:fld>
            <a:endParaRPr lang="en-GB">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F067C2E-085B-4B45-BE2D-1F9F4D86732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87161635"/>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jp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6.xml"/></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4.jpe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12.xml"/><Relationship Id="rId16"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audio" Target="../media/audio1.wav"/><Relationship Id="rId11" Type="http://schemas.openxmlformats.org/officeDocument/2006/relationships/image" Target="../media/image13.png"/><Relationship Id="rId5" Type="http://schemas.openxmlformats.org/officeDocument/2006/relationships/image" Target="../media/image8.jpe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5.jpeg"/><Relationship Id="rId9" Type="http://schemas.openxmlformats.org/officeDocument/2006/relationships/image" Target="../media/image11.jpg"/><Relationship Id="rId1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9.jpeg"/><Relationship Id="rId4" Type="http://schemas.openxmlformats.org/officeDocument/2006/relationships/image" Target="../media/image5.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0.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8" Type="http://schemas.openxmlformats.org/officeDocument/2006/relationships/hyperlink" Target="http://www.rachelhawkes.com/" TargetMode="External"/><Relationship Id="rId3" Type="http://schemas.openxmlformats.org/officeDocument/2006/relationships/slideLayout" Target="../slideLayouts/slideLayout1.xml"/><Relationship Id="rId7" Type="http://schemas.openxmlformats.org/officeDocument/2006/relationships/image" Target="../media/image2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5.jpeg"/></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5.jpeg"/></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5.jpeg"/></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7.xml"/><Relationship Id="rId1" Type="http://schemas.openxmlformats.org/officeDocument/2006/relationships/slideLayout" Target="../slideLayouts/slideLayout67.xml"/><Relationship Id="rId5" Type="http://schemas.openxmlformats.org/officeDocument/2006/relationships/image" Target="../media/image27.png"/><Relationship Id="rId4" Type="http://schemas.openxmlformats.org/officeDocument/2006/relationships/image" Target="../media/image5.jpe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5.jpeg"/></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5.jpeg"/></Relationships>
</file>

<file path=ppt/slides/_rels/slide32.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5.jpeg"/></Relationships>
</file>

<file path=ppt/slides/_rels/slide3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3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5.jpeg"/></Relationships>
</file>

<file path=ppt/slides/_rels/slide4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4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5.jpeg"/></Relationships>
</file>

<file path=ppt/slides/_rels/slide4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4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5.jpeg"/></Relationships>
</file>

<file path=ppt/slides/_rels/slide4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4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5.jpeg"/></Relationships>
</file>

<file path=ppt/slides/_rels/slide4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5.jpeg"/></Relationships>
</file>

<file path=ppt/slides/_rels/slide4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hyperlink" Target="http://www.rachelhawkes.com/PandT/Assessment_2015/Assess2015.php" TargetMode="External"/><Relationship Id="rId5" Type="http://schemas.openxmlformats.org/officeDocument/2006/relationships/image" Target="../media/image33.png"/><Relationship Id="rId4" Type="http://schemas.openxmlformats.org/officeDocument/2006/relationships/image" Target="../media/image5.jpeg"/></Relationships>
</file>

<file path=ppt/slides/_rels/slide49.xml.rels><?xml version="1.0" encoding="UTF-8" standalone="yes"?>
<Relationships xmlns="http://schemas.openxmlformats.org/package/2006/relationships"><Relationship Id="rId8" Type="http://schemas.openxmlformats.org/officeDocument/2006/relationships/hyperlink" Target="allconnectblog.wordpress.com" TargetMode="External"/><Relationship Id="rId3" Type="http://schemas.openxmlformats.org/officeDocument/2006/relationships/hyperlink" Target="http://all-literature.wikidot.com/" TargetMode="External"/><Relationship Id="rId7" Type="http://schemas.openxmlformats.org/officeDocument/2006/relationships/hyperlink" Target="http://all-progressiontransition.wikidot.com/" TargetMode="External"/><Relationship Id="rId2" Type="http://schemas.openxmlformats.org/officeDocument/2006/relationships/notesSlide" Target="../notesSlides/notesSlide44.xml"/><Relationship Id="rId1" Type="http://schemas.openxmlformats.org/officeDocument/2006/relationships/slideLayout" Target="../slideLayouts/slideLayout46.xml"/><Relationship Id="rId6" Type="http://schemas.openxmlformats.org/officeDocument/2006/relationships/hyperlink" Target="http://all-writingtranslation.wikidot.com/" TargetMode="External"/><Relationship Id="rId5" Type="http://schemas.openxmlformats.org/officeDocument/2006/relationships/hyperlink" Target="http://all-grammar.wikidot.com/" TargetMode="External"/><Relationship Id="rId4" Type="http://schemas.openxmlformats.org/officeDocument/2006/relationships/hyperlink" Target="http://all-speaking.wikidot.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7.emf"/><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6.jpg"/><Relationship Id="rId4" Type="http://schemas.openxmlformats.org/officeDocument/2006/relationships/image" Target="../media/image5.jpeg"/></Relationships>
</file>

<file path=ppt/slides/_rels/slide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6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5" name="Picture 4"/>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410127" y="314755"/>
            <a:ext cx="1609584" cy="708574"/>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3986" y="87313"/>
            <a:ext cx="1696614" cy="1122363"/>
          </a:xfrm>
          <a:prstGeom prst="rect">
            <a:avLst/>
          </a:prstGeom>
        </p:spPr>
      </p:pic>
      <p:sp>
        <p:nvSpPr>
          <p:cNvPr id="2" name="TextBox 1"/>
          <p:cNvSpPr txBox="1"/>
          <p:nvPr/>
        </p:nvSpPr>
        <p:spPr>
          <a:xfrm>
            <a:off x="1358916" y="1023329"/>
            <a:ext cx="6215865" cy="769441"/>
          </a:xfrm>
          <a:prstGeom prst="rect">
            <a:avLst/>
          </a:prstGeom>
          <a:noFill/>
        </p:spPr>
        <p:txBody>
          <a:bodyPr wrap="square" rtlCol="0">
            <a:spAutoFit/>
          </a:bodyPr>
          <a:lstStyle/>
          <a:p>
            <a:pPr algn="ctr"/>
            <a:r>
              <a:rPr lang="en-GB" sz="4400" b="1" dirty="0" smtClean="0">
                <a:solidFill>
                  <a:schemeClr val="tx2"/>
                </a:solidFill>
                <a:latin typeface="Rockwell" panose="02060603020205020403" pitchFamily="18" charset="0"/>
              </a:rPr>
              <a:t>No more levels!</a:t>
            </a:r>
            <a:endParaRPr lang="en-GB" sz="4400" b="1" dirty="0">
              <a:solidFill>
                <a:schemeClr val="tx2"/>
              </a:solidFill>
              <a:latin typeface="Rockwell" panose="02060603020205020403" pitchFamily="18" charset="0"/>
            </a:endParaRPr>
          </a:p>
        </p:txBody>
      </p:sp>
      <p:sp>
        <p:nvSpPr>
          <p:cNvPr id="8" name="TextBox 7"/>
          <p:cNvSpPr txBox="1"/>
          <p:nvPr/>
        </p:nvSpPr>
        <p:spPr>
          <a:xfrm>
            <a:off x="523982" y="5343263"/>
            <a:ext cx="8283539" cy="1446550"/>
          </a:xfrm>
          <a:prstGeom prst="rect">
            <a:avLst/>
          </a:prstGeom>
          <a:noFill/>
        </p:spPr>
        <p:txBody>
          <a:bodyPr wrap="square" rtlCol="0">
            <a:spAutoFit/>
          </a:bodyPr>
          <a:lstStyle/>
          <a:p>
            <a:pPr algn="ctr"/>
            <a:r>
              <a:rPr lang="en-GB" sz="4400" b="1" dirty="0" smtClean="0">
                <a:solidFill>
                  <a:schemeClr val="tx2"/>
                </a:solidFill>
                <a:latin typeface="Rockwell" panose="02060603020205020403" pitchFamily="18" charset="0"/>
              </a:rPr>
              <a:t>The opportunities for languages </a:t>
            </a:r>
            <a:r>
              <a:rPr lang="en-GB" sz="4400" b="1" dirty="0" smtClean="0">
                <a:solidFill>
                  <a:schemeClr val="tx2"/>
                </a:solidFill>
                <a:latin typeface="Rockwell" panose="02060603020205020403" pitchFamily="18" charset="0"/>
              </a:rPr>
              <a:t>at KS2 and KS3</a:t>
            </a:r>
            <a:endParaRPr lang="en-GB" sz="4400" b="1" dirty="0">
              <a:solidFill>
                <a:schemeClr val="tx2"/>
              </a:solidFill>
              <a:latin typeface="Rockwell" panose="02060603020205020403" pitchFamily="18" charset="0"/>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5747" y="1731903"/>
            <a:ext cx="6219034" cy="3713524"/>
          </a:xfrm>
          <a:prstGeom prst="rect">
            <a:avLst/>
          </a:prstGeom>
        </p:spPr>
      </p:pic>
    </p:spTree>
    <p:extLst>
      <p:ext uri="{BB962C8B-B14F-4D97-AF65-F5344CB8AC3E}">
        <p14:creationId xmlns:p14="http://schemas.microsoft.com/office/powerpoint/2010/main" val="36621360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5" name="Picture 4"/>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410127" y="314755"/>
            <a:ext cx="1609584" cy="708574"/>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3986" y="87313"/>
            <a:ext cx="1696614" cy="1122363"/>
          </a:xfrm>
          <a:prstGeom prst="rect">
            <a:avLst/>
          </a:prstGeom>
        </p:spPr>
      </p:pic>
      <p:sp>
        <p:nvSpPr>
          <p:cNvPr id="15" name="Title 1"/>
          <p:cNvSpPr txBox="1">
            <a:spLocks/>
          </p:cNvSpPr>
          <p:nvPr/>
        </p:nvSpPr>
        <p:spPr>
          <a:xfrm>
            <a:off x="523499" y="363913"/>
            <a:ext cx="7886700" cy="748855"/>
          </a:xfrm>
          <a:prstGeom prst="rect">
            <a:avLst/>
          </a:prstGeom>
        </p:spPr>
        <p:txBody>
          <a:bodyPr vert="horz" lIns="91440" tIns="45720" rIns="91440" bIns="45720" rtlCol="0" anchor="b">
            <a:normAutofit fontScale="85000" lnSpcReduction="20000"/>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GB" sz="6600" b="1" dirty="0" smtClean="0">
                <a:solidFill>
                  <a:srgbClr val="44546A"/>
                </a:solidFill>
                <a:latin typeface="Rockwell" panose="02060603020205020403" pitchFamily="18" charset="0"/>
                <a:cs typeface="MV Boli" panose="02000500030200090000" pitchFamily="2" charset="0"/>
              </a:rPr>
              <a:t>Task </a:t>
            </a:r>
            <a:r>
              <a:rPr lang="en-GB" sz="6600" b="1" dirty="0" smtClean="0">
                <a:solidFill>
                  <a:srgbClr val="44546A"/>
                </a:solidFill>
                <a:latin typeface="Rockwell" panose="02060603020205020403" pitchFamily="18" charset="0"/>
                <a:cs typeface="MV Boli" panose="02000500030200090000" pitchFamily="2" charset="0"/>
              </a:rPr>
              <a:t>2</a:t>
            </a:r>
            <a:endParaRPr lang="en-GB" sz="6600" b="1" dirty="0">
              <a:solidFill>
                <a:srgbClr val="44546A"/>
              </a:solidFill>
              <a:latin typeface="Rockwell" panose="02060603020205020403" pitchFamily="18" charset="0"/>
              <a:cs typeface="MV Boli" panose="02000500030200090000" pitchFamily="2" charset="0"/>
            </a:endParaRPr>
          </a:p>
        </p:txBody>
      </p:sp>
      <p:sp>
        <p:nvSpPr>
          <p:cNvPr id="7" name="Content Placeholder 2"/>
          <p:cNvSpPr txBox="1">
            <a:spLocks/>
          </p:cNvSpPr>
          <p:nvPr/>
        </p:nvSpPr>
        <p:spPr>
          <a:xfrm>
            <a:off x="281341" y="1473576"/>
            <a:ext cx="8697559" cy="4876800"/>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457200" indent="-457200" algn="l">
              <a:buFont typeface="Arial" panose="020B0604020202020204" pitchFamily="34" charset="0"/>
              <a:buChar char="•"/>
            </a:pPr>
            <a:r>
              <a:rPr lang="en-GB" sz="2600" dirty="0" smtClean="0">
                <a:solidFill>
                  <a:schemeClr val="tx2"/>
                </a:solidFill>
                <a:latin typeface="Rockwell" panose="02060603020205020403" pitchFamily="18" charset="0"/>
                <a:cs typeface="Arial" panose="020B0604020202020204" pitchFamily="34" charset="0"/>
              </a:rPr>
              <a:t>Look at the 3 activity sheets A, B, and C.</a:t>
            </a:r>
          </a:p>
          <a:p>
            <a:pPr marL="457200" indent="-457200" algn="l">
              <a:buFont typeface="Arial" panose="020B0604020202020204" pitchFamily="34" charset="0"/>
              <a:buChar char="•"/>
            </a:pPr>
            <a:r>
              <a:rPr lang="en-GB" sz="2600" dirty="0" smtClean="0">
                <a:solidFill>
                  <a:schemeClr val="tx2"/>
                </a:solidFill>
                <a:latin typeface="Rockwell" panose="02060603020205020403" pitchFamily="18" charset="0"/>
                <a:cs typeface="Arial" panose="020B0604020202020204" pitchFamily="34" charset="0"/>
              </a:rPr>
              <a:t>For each one, discuss and note down: </a:t>
            </a:r>
            <a:br>
              <a:rPr lang="en-GB" sz="2600" dirty="0" smtClean="0">
                <a:solidFill>
                  <a:schemeClr val="tx2"/>
                </a:solidFill>
                <a:latin typeface="Rockwell" panose="02060603020205020403" pitchFamily="18" charset="0"/>
                <a:cs typeface="Arial" panose="020B0604020202020204" pitchFamily="34" charset="0"/>
              </a:rPr>
            </a:br>
            <a:r>
              <a:rPr lang="en-GB" sz="2600" dirty="0" smtClean="0">
                <a:solidFill>
                  <a:schemeClr val="tx2"/>
                </a:solidFill>
                <a:latin typeface="Rockwell" panose="02060603020205020403" pitchFamily="18" charset="0"/>
                <a:cs typeface="Arial" panose="020B0604020202020204" pitchFamily="34" charset="0"/>
              </a:rPr>
              <a:t>a) what the task involves, and </a:t>
            </a:r>
            <a:br>
              <a:rPr lang="en-GB" sz="2600" dirty="0" smtClean="0">
                <a:solidFill>
                  <a:schemeClr val="tx2"/>
                </a:solidFill>
                <a:latin typeface="Rockwell" panose="02060603020205020403" pitchFamily="18" charset="0"/>
                <a:cs typeface="Arial" panose="020B0604020202020204" pitchFamily="34" charset="0"/>
              </a:rPr>
            </a:br>
            <a:r>
              <a:rPr lang="en-GB" sz="2600" dirty="0" smtClean="0">
                <a:solidFill>
                  <a:schemeClr val="tx2"/>
                </a:solidFill>
                <a:latin typeface="Rockwell" panose="02060603020205020403" pitchFamily="18" charset="0"/>
                <a:cs typeface="Arial" panose="020B0604020202020204" pitchFamily="34" charset="0"/>
              </a:rPr>
              <a:t>b) the prior learning needed before completing it.</a:t>
            </a:r>
          </a:p>
          <a:p>
            <a:pPr marL="457200" indent="-457200" algn="l">
              <a:buFont typeface="Arial" panose="020B0604020202020204" pitchFamily="34" charset="0"/>
              <a:buChar char="•"/>
            </a:pPr>
            <a:r>
              <a:rPr lang="en-GB" sz="2600" dirty="0" smtClean="0">
                <a:solidFill>
                  <a:schemeClr val="tx2"/>
                </a:solidFill>
                <a:latin typeface="Rockwell" panose="02060603020205020403" pitchFamily="18" charset="0"/>
                <a:cs typeface="Arial" panose="020B0604020202020204" pitchFamily="34" charset="0"/>
              </a:rPr>
              <a:t>Then discuss what the next learning steps might be.</a:t>
            </a:r>
          </a:p>
          <a:p>
            <a:pPr marL="457200" indent="-457200" algn="l">
              <a:buFont typeface="Arial" panose="020B0604020202020204" pitchFamily="34" charset="0"/>
              <a:buChar char="•"/>
            </a:pPr>
            <a:r>
              <a:rPr lang="en-GB" sz="2600" dirty="0" smtClean="0">
                <a:solidFill>
                  <a:schemeClr val="tx2"/>
                </a:solidFill>
                <a:latin typeface="Rockwell" panose="02060603020205020403" pitchFamily="18" charset="0"/>
                <a:cs typeface="Arial" panose="020B0604020202020204" pitchFamily="34" charset="0"/>
              </a:rPr>
              <a:t>Look at the PoS statements for KS2 and  decide which are being covered here.</a:t>
            </a:r>
          </a:p>
          <a:p>
            <a:pPr marL="457200" indent="-457200" algn="l">
              <a:buFont typeface="Arial" panose="020B0604020202020204" pitchFamily="34" charset="0"/>
              <a:buChar char="•"/>
            </a:pPr>
            <a:r>
              <a:rPr lang="en-GB" sz="2600" dirty="0" smtClean="0">
                <a:solidFill>
                  <a:schemeClr val="tx2"/>
                </a:solidFill>
                <a:latin typeface="Rockwell" panose="02060603020205020403" pitchFamily="18" charset="0"/>
                <a:cs typeface="Arial" panose="020B0604020202020204" pitchFamily="34" charset="0"/>
              </a:rPr>
              <a:t>Finally, discuss the implications for teachers at KS3 if pupils have the linguistic knowledge to: </a:t>
            </a:r>
            <a:br>
              <a:rPr lang="en-GB" sz="2600" dirty="0" smtClean="0">
                <a:solidFill>
                  <a:schemeClr val="tx2"/>
                </a:solidFill>
                <a:latin typeface="Rockwell" panose="02060603020205020403" pitchFamily="18" charset="0"/>
                <a:cs typeface="Arial" panose="020B0604020202020204" pitchFamily="34" charset="0"/>
              </a:rPr>
            </a:br>
            <a:r>
              <a:rPr lang="en-GB" sz="2600" dirty="0" smtClean="0">
                <a:solidFill>
                  <a:schemeClr val="tx2"/>
                </a:solidFill>
                <a:latin typeface="Rockwell" panose="02060603020205020403" pitchFamily="18" charset="0"/>
                <a:cs typeface="Arial" panose="020B0604020202020204" pitchFamily="34" charset="0"/>
              </a:rPr>
              <a:t>a) complete these tasks, and </a:t>
            </a:r>
            <a:br>
              <a:rPr lang="en-GB" sz="2600" dirty="0" smtClean="0">
                <a:solidFill>
                  <a:schemeClr val="tx2"/>
                </a:solidFill>
                <a:latin typeface="Rockwell" panose="02060603020205020403" pitchFamily="18" charset="0"/>
                <a:cs typeface="Arial" panose="020B0604020202020204" pitchFamily="34" charset="0"/>
              </a:rPr>
            </a:br>
            <a:r>
              <a:rPr lang="en-GB" sz="2600" dirty="0" smtClean="0">
                <a:solidFill>
                  <a:schemeClr val="tx2"/>
                </a:solidFill>
                <a:latin typeface="Rockwell" panose="02060603020205020403" pitchFamily="18" charset="0"/>
                <a:cs typeface="Arial" panose="020B0604020202020204" pitchFamily="34" charset="0"/>
              </a:rPr>
              <a:t>b) apply the learning to other topic areas (e.g. family, pets, food, clothes, shapes etc.)</a:t>
            </a:r>
            <a:endParaRPr lang="en-GB" sz="2600" dirty="0">
              <a:solidFill>
                <a:schemeClr val="tx2"/>
              </a:solidFill>
              <a:latin typeface="Rockwell" panose="02060603020205020403" pitchFamily="18" charset="0"/>
              <a:cs typeface="Arial" panose="020B0604020202020204" pitchFamily="34" charset="0"/>
            </a:endParaRPr>
          </a:p>
        </p:txBody>
      </p:sp>
    </p:spTree>
    <p:extLst>
      <p:ext uri="{BB962C8B-B14F-4D97-AF65-F5344CB8AC3E}">
        <p14:creationId xmlns:p14="http://schemas.microsoft.com/office/powerpoint/2010/main" val="33483418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9267" y="135467"/>
            <a:ext cx="2971800" cy="307777"/>
          </a:xfrm>
          <a:prstGeom prst="rect">
            <a:avLst/>
          </a:prstGeom>
          <a:noFill/>
        </p:spPr>
        <p:txBody>
          <a:bodyPr wrap="square" rtlCol="0">
            <a:spAutoFit/>
          </a:bodyPr>
          <a:lstStyle/>
          <a:p>
            <a:r>
              <a:rPr lang="en-GB" sz="1400" b="1" dirty="0" smtClean="0">
                <a:solidFill>
                  <a:prstClr val="black"/>
                </a:solidFill>
                <a:latin typeface="Arial" panose="020B0604020202020204" pitchFamily="34" charset="0"/>
                <a:cs typeface="Arial" panose="020B0604020202020204" pitchFamily="34" charset="0"/>
              </a:rPr>
              <a:t>Task 2: Linguistic analysis</a:t>
            </a:r>
          </a:p>
        </p:txBody>
      </p:sp>
      <p:graphicFrame>
        <p:nvGraphicFramePr>
          <p:cNvPr id="5" name="Table 4"/>
          <p:cNvGraphicFramePr>
            <a:graphicFrameLocks noGrp="1"/>
          </p:cNvGraphicFramePr>
          <p:nvPr/>
        </p:nvGraphicFramePr>
        <p:xfrm>
          <a:off x="135467" y="533398"/>
          <a:ext cx="8805332" cy="6234291"/>
        </p:xfrm>
        <a:graphic>
          <a:graphicData uri="http://schemas.openxmlformats.org/drawingml/2006/table">
            <a:tbl>
              <a:tblPr firstRow="1" bandRow="1">
                <a:tableStyleId>{5940675A-B579-460E-94D1-54222C63F5DA}</a:tableStyleId>
              </a:tblPr>
              <a:tblGrid>
                <a:gridCol w="448733"/>
                <a:gridCol w="2269067"/>
                <a:gridCol w="3708400"/>
                <a:gridCol w="2379132"/>
              </a:tblGrid>
              <a:tr h="364069">
                <a:tc>
                  <a:txBody>
                    <a:bodyPr/>
                    <a:lstStyle/>
                    <a:p>
                      <a:endParaRPr lang="en-GB" sz="1200" dirty="0">
                        <a:latin typeface="Arial" panose="020B0604020202020204" pitchFamily="34" charset="0"/>
                        <a:cs typeface="Arial" panose="020B0604020202020204" pitchFamily="34" charset="0"/>
                      </a:endParaRPr>
                    </a:p>
                  </a:txBody>
                  <a:tcPr/>
                </a:tc>
                <a:tc>
                  <a:txBody>
                    <a:bodyPr/>
                    <a:lstStyle/>
                    <a:p>
                      <a:r>
                        <a:rPr lang="en-GB" sz="1200" dirty="0" smtClean="0">
                          <a:latin typeface="Arial" panose="020B0604020202020204" pitchFamily="34" charset="0"/>
                          <a:cs typeface="Arial" panose="020B0604020202020204" pitchFamily="34" charset="0"/>
                        </a:rPr>
                        <a:t>Description</a:t>
                      </a:r>
                      <a:r>
                        <a:rPr lang="en-GB" sz="1200" baseline="0" dirty="0" smtClean="0">
                          <a:latin typeface="Arial" panose="020B0604020202020204" pitchFamily="34" charset="0"/>
                          <a:cs typeface="Arial" panose="020B0604020202020204" pitchFamily="34" charset="0"/>
                        </a:rPr>
                        <a:t> of task</a:t>
                      </a:r>
                      <a:endParaRPr lang="en-GB" sz="1200" dirty="0">
                        <a:latin typeface="Arial" panose="020B0604020202020204" pitchFamily="34" charset="0"/>
                        <a:cs typeface="Arial" panose="020B0604020202020204" pitchFamily="34" charset="0"/>
                      </a:endParaRPr>
                    </a:p>
                  </a:txBody>
                  <a:tcPr/>
                </a:tc>
                <a:tc>
                  <a:txBody>
                    <a:bodyPr/>
                    <a:lstStyle/>
                    <a:p>
                      <a:r>
                        <a:rPr lang="en-GB" sz="1200" dirty="0" smtClean="0">
                          <a:latin typeface="Arial" panose="020B0604020202020204" pitchFamily="34" charset="0"/>
                          <a:cs typeface="Arial" panose="020B0604020202020204" pitchFamily="34" charset="0"/>
                        </a:rPr>
                        <a:t>Necessary prior learning</a:t>
                      </a:r>
                      <a:endParaRPr lang="en-GB" sz="1200" dirty="0">
                        <a:latin typeface="Arial" panose="020B0604020202020204" pitchFamily="34" charset="0"/>
                        <a:cs typeface="Arial" panose="020B0604020202020204" pitchFamily="34" charset="0"/>
                      </a:endParaRPr>
                    </a:p>
                  </a:txBody>
                  <a:tcPr/>
                </a:tc>
                <a:tc>
                  <a:txBody>
                    <a:bodyPr/>
                    <a:lstStyle/>
                    <a:p>
                      <a:r>
                        <a:rPr lang="en-GB" sz="1200" dirty="0" smtClean="0">
                          <a:latin typeface="Arial" panose="020B0604020202020204" pitchFamily="34" charset="0"/>
                          <a:cs typeface="Arial" panose="020B0604020202020204" pitchFamily="34" charset="0"/>
                        </a:rPr>
                        <a:t>Points for clarification?</a:t>
                      </a:r>
                      <a:endParaRPr lang="en-GB" sz="1200" dirty="0">
                        <a:latin typeface="Arial" panose="020B0604020202020204" pitchFamily="34" charset="0"/>
                        <a:cs typeface="Arial" panose="020B0604020202020204" pitchFamily="34" charset="0"/>
                      </a:endParaRPr>
                    </a:p>
                  </a:txBody>
                  <a:tcPr/>
                </a:tc>
              </a:tr>
              <a:tr h="1278466">
                <a:tc>
                  <a:txBody>
                    <a:bodyPr/>
                    <a:lstStyle/>
                    <a:p>
                      <a:pPr algn="ctr"/>
                      <a:r>
                        <a:rPr lang="en-GB" sz="1200" dirty="0" smtClean="0">
                          <a:latin typeface="Arial" panose="020B0604020202020204" pitchFamily="34" charset="0"/>
                          <a:cs typeface="Arial" panose="020B0604020202020204" pitchFamily="34" charset="0"/>
                        </a:rPr>
                        <a:t>A</a:t>
                      </a:r>
                      <a:endParaRPr lang="en-GB" sz="1200" dirty="0">
                        <a:latin typeface="Arial" panose="020B0604020202020204" pitchFamily="34" charset="0"/>
                        <a:cs typeface="Arial" panose="020B0604020202020204" pitchFamily="34" charset="0"/>
                      </a:endParaRPr>
                    </a:p>
                  </a:txBody>
                  <a:tcPr anchor="ctr"/>
                </a:tc>
                <a:tc>
                  <a:txBody>
                    <a:bodyPr/>
                    <a:lstStyle/>
                    <a:p>
                      <a:endParaRPr lang="en-GB" sz="1200">
                        <a:latin typeface="Arial" panose="020B0604020202020204" pitchFamily="34" charset="0"/>
                        <a:cs typeface="Arial" panose="020B0604020202020204" pitchFamily="34" charset="0"/>
                      </a:endParaRPr>
                    </a:p>
                  </a:txBody>
                  <a:tcPr anchor="ctr"/>
                </a:tc>
                <a:tc>
                  <a:txBody>
                    <a:bodyPr/>
                    <a:lstStyle/>
                    <a:p>
                      <a:endParaRPr lang="en-GB" sz="1200">
                        <a:latin typeface="Arial" panose="020B0604020202020204" pitchFamily="34" charset="0"/>
                        <a:cs typeface="Arial" panose="020B0604020202020204" pitchFamily="34" charset="0"/>
                      </a:endParaRPr>
                    </a:p>
                  </a:txBody>
                  <a:tcPr anchor="ctr"/>
                </a:tc>
                <a:tc>
                  <a:txBody>
                    <a:bodyPr/>
                    <a:lstStyle/>
                    <a:p>
                      <a:endParaRPr lang="en-GB" sz="1200" dirty="0">
                        <a:latin typeface="Arial" panose="020B0604020202020204" pitchFamily="34" charset="0"/>
                        <a:cs typeface="Arial" panose="020B0604020202020204" pitchFamily="34" charset="0"/>
                      </a:endParaRPr>
                    </a:p>
                  </a:txBody>
                  <a:tcPr anchor="ctr"/>
                </a:tc>
              </a:tr>
              <a:tr h="1278467">
                <a:tc>
                  <a:txBody>
                    <a:bodyPr/>
                    <a:lstStyle/>
                    <a:p>
                      <a:pPr algn="ctr"/>
                      <a:r>
                        <a:rPr lang="en-GB" sz="1200" dirty="0" smtClean="0">
                          <a:latin typeface="Arial" panose="020B0604020202020204" pitchFamily="34" charset="0"/>
                          <a:cs typeface="Arial" panose="020B0604020202020204" pitchFamily="34" charset="0"/>
                        </a:rPr>
                        <a:t>B</a:t>
                      </a:r>
                      <a:endParaRPr lang="en-GB" sz="1200" dirty="0">
                        <a:latin typeface="Arial" panose="020B0604020202020204" pitchFamily="34" charset="0"/>
                        <a:cs typeface="Arial" panose="020B0604020202020204" pitchFamily="34" charset="0"/>
                      </a:endParaRPr>
                    </a:p>
                  </a:txBody>
                  <a:tcPr anchor="ctr"/>
                </a:tc>
                <a:tc>
                  <a:txBody>
                    <a:bodyPr/>
                    <a:lstStyle/>
                    <a:p>
                      <a:endParaRPr lang="en-GB" sz="1200">
                        <a:latin typeface="Arial" panose="020B0604020202020204" pitchFamily="34" charset="0"/>
                        <a:cs typeface="Arial" panose="020B0604020202020204" pitchFamily="34" charset="0"/>
                      </a:endParaRPr>
                    </a:p>
                  </a:txBody>
                  <a:tcPr anchor="ctr"/>
                </a:tc>
                <a:tc>
                  <a:txBody>
                    <a:bodyPr/>
                    <a:lstStyle/>
                    <a:p>
                      <a:endParaRPr lang="en-GB" sz="1200">
                        <a:latin typeface="Arial" panose="020B0604020202020204" pitchFamily="34" charset="0"/>
                        <a:cs typeface="Arial" panose="020B0604020202020204" pitchFamily="34" charset="0"/>
                      </a:endParaRPr>
                    </a:p>
                  </a:txBody>
                  <a:tcPr anchor="ctr"/>
                </a:tc>
                <a:tc>
                  <a:txBody>
                    <a:bodyPr/>
                    <a:lstStyle/>
                    <a:p>
                      <a:endParaRPr lang="en-GB" sz="1200" dirty="0">
                        <a:latin typeface="Arial" panose="020B0604020202020204" pitchFamily="34" charset="0"/>
                        <a:cs typeface="Arial" panose="020B0604020202020204" pitchFamily="34" charset="0"/>
                      </a:endParaRPr>
                    </a:p>
                  </a:txBody>
                  <a:tcPr anchor="ctr"/>
                </a:tc>
              </a:tr>
              <a:tr h="1312333">
                <a:tc>
                  <a:txBody>
                    <a:bodyPr/>
                    <a:lstStyle/>
                    <a:p>
                      <a:pPr algn="ctr"/>
                      <a:r>
                        <a:rPr lang="en-GB" sz="1200" dirty="0" smtClean="0">
                          <a:latin typeface="Arial" panose="020B0604020202020204" pitchFamily="34" charset="0"/>
                          <a:cs typeface="Arial" panose="020B0604020202020204" pitchFamily="34" charset="0"/>
                        </a:rPr>
                        <a:t>C</a:t>
                      </a:r>
                      <a:endParaRPr lang="en-GB" sz="1200" dirty="0">
                        <a:latin typeface="Arial" panose="020B0604020202020204" pitchFamily="34" charset="0"/>
                        <a:cs typeface="Arial" panose="020B0604020202020204" pitchFamily="34" charset="0"/>
                      </a:endParaRPr>
                    </a:p>
                  </a:txBody>
                  <a:tcPr anchor="ctr"/>
                </a:tc>
                <a:tc>
                  <a:txBody>
                    <a:bodyPr/>
                    <a:lstStyle/>
                    <a:p>
                      <a:endParaRPr lang="en-GB" sz="1200">
                        <a:latin typeface="Arial" panose="020B0604020202020204" pitchFamily="34" charset="0"/>
                        <a:cs typeface="Arial" panose="020B0604020202020204" pitchFamily="34" charset="0"/>
                      </a:endParaRPr>
                    </a:p>
                  </a:txBody>
                  <a:tcPr anchor="ctr"/>
                </a:tc>
                <a:tc>
                  <a:txBody>
                    <a:bodyPr/>
                    <a:lstStyle/>
                    <a:p>
                      <a:endParaRPr lang="en-GB" sz="1200">
                        <a:latin typeface="Arial" panose="020B0604020202020204" pitchFamily="34" charset="0"/>
                        <a:cs typeface="Arial" panose="020B0604020202020204" pitchFamily="34" charset="0"/>
                      </a:endParaRPr>
                    </a:p>
                  </a:txBody>
                  <a:tcPr anchor="ctr"/>
                </a:tc>
                <a:tc>
                  <a:txBody>
                    <a:bodyPr/>
                    <a:lstStyle/>
                    <a:p>
                      <a:endParaRPr lang="en-GB" sz="1200" dirty="0">
                        <a:latin typeface="Arial" panose="020B0604020202020204" pitchFamily="34" charset="0"/>
                        <a:cs typeface="Arial" panose="020B0604020202020204" pitchFamily="34" charset="0"/>
                      </a:endParaRPr>
                    </a:p>
                  </a:txBody>
                  <a:tcPr anchor="ctr"/>
                </a:tc>
              </a:tr>
              <a:tr h="1000478">
                <a:tc gridSpan="4">
                  <a:txBody>
                    <a:bodyPr/>
                    <a:lstStyle/>
                    <a:p>
                      <a:pPr algn="l"/>
                      <a:r>
                        <a:rPr lang="en-GB" sz="1200" dirty="0" smtClean="0">
                          <a:latin typeface="Arial" panose="020B0604020202020204" pitchFamily="34" charset="0"/>
                          <a:cs typeface="Arial" panose="020B0604020202020204" pitchFamily="34" charset="0"/>
                        </a:rPr>
                        <a:t>What might the next learning steps be?</a:t>
                      </a:r>
                      <a:endParaRPr lang="en-GB" sz="1200" dirty="0">
                        <a:latin typeface="Arial" panose="020B0604020202020204" pitchFamily="34" charset="0"/>
                        <a:cs typeface="Arial" panose="020B0604020202020204" pitchFamily="34" charset="0"/>
                      </a:endParaRPr>
                    </a:p>
                  </a:txBody>
                  <a:tcPr/>
                </a:tc>
                <a:tc hMerge="1">
                  <a:txBody>
                    <a:bodyPr/>
                    <a:lstStyle/>
                    <a:p>
                      <a:endParaRPr lang="en-GB" sz="1200" dirty="0">
                        <a:latin typeface="Arial" panose="020B0604020202020204" pitchFamily="34" charset="0"/>
                        <a:cs typeface="Arial" panose="020B0604020202020204" pitchFamily="34" charset="0"/>
                      </a:endParaRPr>
                    </a:p>
                  </a:txBody>
                  <a:tcPr anchor="ctr"/>
                </a:tc>
                <a:tc hMerge="1">
                  <a:txBody>
                    <a:bodyPr/>
                    <a:lstStyle/>
                    <a:p>
                      <a:endParaRPr lang="en-GB" sz="1200" dirty="0">
                        <a:latin typeface="Arial" panose="020B0604020202020204" pitchFamily="34" charset="0"/>
                        <a:cs typeface="Arial" panose="020B0604020202020204" pitchFamily="34" charset="0"/>
                      </a:endParaRPr>
                    </a:p>
                  </a:txBody>
                  <a:tcPr anchor="ctr"/>
                </a:tc>
                <a:tc hMerge="1">
                  <a:txBody>
                    <a:bodyPr/>
                    <a:lstStyle/>
                    <a:p>
                      <a:endParaRPr lang="en-GB" sz="1200" dirty="0">
                        <a:latin typeface="Arial" panose="020B0604020202020204" pitchFamily="34" charset="0"/>
                        <a:cs typeface="Arial" panose="020B0604020202020204" pitchFamily="34" charset="0"/>
                      </a:endParaRPr>
                    </a:p>
                  </a:txBody>
                  <a:tcPr anchor="ctr"/>
                </a:tc>
              </a:tr>
              <a:tr h="1000478">
                <a:tc gridSpan="4">
                  <a:txBody>
                    <a:bodyPr/>
                    <a:lstStyle/>
                    <a:p>
                      <a:pPr algn="l"/>
                      <a:r>
                        <a:rPr lang="en-GB" sz="1200" dirty="0" smtClean="0">
                          <a:latin typeface="Arial" panose="020B0604020202020204" pitchFamily="34" charset="0"/>
                          <a:cs typeface="Arial" panose="020B0604020202020204" pitchFamily="34" charset="0"/>
                        </a:rPr>
                        <a:t>What are the implications for KS3 teachers?</a:t>
                      </a:r>
                      <a:endParaRPr lang="en-GB" sz="1200" dirty="0">
                        <a:latin typeface="Arial" panose="020B0604020202020204" pitchFamily="34" charset="0"/>
                        <a:cs typeface="Arial" panose="020B0604020202020204" pitchFamily="34" charset="0"/>
                      </a:endParaRPr>
                    </a:p>
                  </a:txBody>
                  <a:tcPr/>
                </a:tc>
                <a:tc hMerge="1">
                  <a:txBody>
                    <a:bodyPr/>
                    <a:lstStyle/>
                    <a:p>
                      <a:endParaRPr lang="en-GB" sz="1200" dirty="0">
                        <a:latin typeface="Arial" panose="020B0604020202020204" pitchFamily="34" charset="0"/>
                        <a:cs typeface="Arial" panose="020B0604020202020204" pitchFamily="34" charset="0"/>
                      </a:endParaRPr>
                    </a:p>
                  </a:txBody>
                  <a:tcPr anchor="ctr"/>
                </a:tc>
                <a:tc hMerge="1">
                  <a:txBody>
                    <a:bodyPr/>
                    <a:lstStyle/>
                    <a:p>
                      <a:endParaRPr lang="en-GB" sz="1200" dirty="0">
                        <a:latin typeface="Arial" panose="020B0604020202020204" pitchFamily="34" charset="0"/>
                        <a:cs typeface="Arial" panose="020B0604020202020204" pitchFamily="34" charset="0"/>
                      </a:endParaRPr>
                    </a:p>
                  </a:txBody>
                  <a:tcPr anchor="ctr"/>
                </a:tc>
                <a:tc hMerge="1">
                  <a:txBody>
                    <a:bodyPr/>
                    <a:lstStyle/>
                    <a:p>
                      <a:endParaRPr lang="en-GB" sz="1200" dirty="0">
                        <a:latin typeface="Arial" panose="020B0604020202020204" pitchFamily="34" charset="0"/>
                        <a:cs typeface="Arial" panose="020B0604020202020204" pitchFamily="34" charset="0"/>
                      </a:endParaRPr>
                    </a:p>
                  </a:txBody>
                  <a:tcPr anchor="ctr"/>
                </a:tc>
              </a:tr>
            </a:tbl>
          </a:graphicData>
        </a:graphic>
      </p:graphicFrame>
    </p:spTree>
    <p:extLst>
      <p:ext uri="{BB962C8B-B14F-4D97-AF65-F5344CB8AC3E}">
        <p14:creationId xmlns:p14="http://schemas.microsoft.com/office/powerpoint/2010/main" val="18600851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9267" y="135467"/>
            <a:ext cx="2971800" cy="307777"/>
          </a:xfrm>
          <a:prstGeom prst="rect">
            <a:avLst/>
          </a:prstGeom>
          <a:noFill/>
        </p:spPr>
        <p:txBody>
          <a:bodyPr wrap="square" rtlCol="0">
            <a:spAutoFit/>
          </a:bodyPr>
          <a:lstStyle/>
          <a:p>
            <a:r>
              <a:rPr lang="en-GB" sz="1400" b="1" dirty="0" smtClean="0">
                <a:solidFill>
                  <a:prstClr val="black"/>
                </a:solidFill>
                <a:latin typeface="Arial" panose="020B0604020202020204" pitchFamily="34" charset="0"/>
                <a:cs typeface="Arial" panose="020B0604020202020204" pitchFamily="34" charset="0"/>
              </a:rPr>
              <a:t>Task 2: Linguistic analysis</a:t>
            </a:r>
          </a:p>
        </p:txBody>
      </p:sp>
      <p:graphicFrame>
        <p:nvGraphicFramePr>
          <p:cNvPr id="5" name="Table 4"/>
          <p:cNvGraphicFramePr>
            <a:graphicFrameLocks noGrp="1"/>
          </p:cNvGraphicFramePr>
          <p:nvPr>
            <p:extLst/>
          </p:nvPr>
        </p:nvGraphicFramePr>
        <p:xfrm>
          <a:off x="135467" y="533398"/>
          <a:ext cx="8805332" cy="6254677"/>
        </p:xfrm>
        <a:graphic>
          <a:graphicData uri="http://schemas.openxmlformats.org/drawingml/2006/table">
            <a:tbl>
              <a:tblPr firstRow="1" bandRow="1">
                <a:tableStyleId>{5940675A-B579-460E-94D1-54222C63F5DA}</a:tableStyleId>
              </a:tblPr>
              <a:tblGrid>
                <a:gridCol w="448733"/>
                <a:gridCol w="2269067"/>
                <a:gridCol w="3708400"/>
                <a:gridCol w="2379132"/>
              </a:tblGrid>
              <a:tr h="364069">
                <a:tc>
                  <a:txBody>
                    <a:bodyPr/>
                    <a:lstStyle/>
                    <a:p>
                      <a:endParaRPr lang="en-GB" sz="1200" dirty="0">
                        <a:latin typeface="Arial" panose="020B0604020202020204" pitchFamily="34" charset="0"/>
                        <a:cs typeface="Arial" panose="020B0604020202020204" pitchFamily="34" charset="0"/>
                      </a:endParaRPr>
                    </a:p>
                  </a:txBody>
                  <a:tcPr/>
                </a:tc>
                <a:tc>
                  <a:txBody>
                    <a:bodyPr/>
                    <a:lstStyle/>
                    <a:p>
                      <a:r>
                        <a:rPr lang="en-GB" sz="1200" dirty="0" smtClean="0">
                          <a:latin typeface="Arial" panose="020B0604020202020204" pitchFamily="34" charset="0"/>
                          <a:cs typeface="Arial" panose="020B0604020202020204" pitchFamily="34" charset="0"/>
                        </a:rPr>
                        <a:t>Description</a:t>
                      </a:r>
                      <a:r>
                        <a:rPr lang="en-GB" sz="1200" baseline="0" dirty="0" smtClean="0">
                          <a:latin typeface="Arial" panose="020B0604020202020204" pitchFamily="34" charset="0"/>
                          <a:cs typeface="Arial" panose="020B0604020202020204" pitchFamily="34" charset="0"/>
                        </a:rPr>
                        <a:t> of task</a:t>
                      </a:r>
                      <a:endParaRPr lang="en-GB" sz="1200" dirty="0">
                        <a:latin typeface="Arial" panose="020B0604020202020204" pitchFamily="34" charset="0"/>
                        <a:cs typeface="Arial" panose="020B0604020202020204" pitchFamily="34" charset="0"/>
                      </a:endParaRPr>
                    </a:p>
                  </a:txBody>
                  <a:tcPr/>
                </a:tc>
                <a:tc>
                  <a:txBody>
                    <a:bodyPr/>
                    <a:lstStyle/>
                    <a:p>
                      <a:r>
                        <a:rPr lang="en-GB" sz="1200" dirty="0" smtClean="0">
                          <a:latin typeface="Arial" panose="020B0604020202020204" pitchFamily="34" charset="0"/>
                          <a:cs typeface="Arial" panose="020B0604020202020204" pitchFamily="34" charset="0"/>
                        </a:rPr>
                        <a:t>Necessary prior learning</a:t>
                      </a:r>
                      <a:endParaRPr lang="en-GB" sz="1200" dirty="0">
                        <a:latin typeface="Arial" panose="020B0604020202020204" pitchFamily="34" charset="0"/>
                        <a:cs typeface="Arial" panose="020B0604020202020204" pitchFamily="34" charset="0"/>
                      </a:endParaRPr>
                    </a:p>
                  </a:txBody>
                  <a:tcPr/>
                </a:tc>
                <a:tc>
                  <a:txBody>
                    <a:bodyPr/>
                    <a:lstStyle/>
                    <a:p>
                      <a:r>
                        <a:rPr lang="en-GB" sz="1200" dirty="0" smtClean="0">
                          <a:latin typeface="Arial" panose="020B0604020202020204" pitchFamily="34" charset="0"/>
                          <a:cs typeface="Arial" panose="020B0604020202020204" pitchFamily="34" charset="0"/>
                        </a:rPr>
                        <a:t>Points for clarification?</a:t>
                      </a:r>
                      <a:endParaRPr lang="en-GB" sz="1200" dirty="0">
                        <a:latin typeface="Arial" panose="020B0604020202020204" pitchFamily="34" charset="0"/>
                        <a:cs typeface="Arial" panose="020B0604020202020204" pitchFamily="34" charset="0"/>
                      </a:endParaRPr>
                    </a:p>
                  </a:txBody>
                  <a:tcPr/>
                </a:tc>
              </a:tr>
              <a:tr h="1278466">
                <a:tc>
                  <a:txBody>
                    <a:bodyPr/>
                    <a:lstStyle/>
                    <a:p>
                      <a:pPr algn="ctr"/>
                      <a:r>
                        <a:rPr lang="en-GB" sz="1200" dirty="0" smtClean="0">
                          <a:latin typeface="Arial" panose="020B0604020202020204" pitchFamily="34" charset="0"/>
                          <a:cs typeface="Arial" panose="020B0604020202020204" pitchFamily="34" charset="0"/>
                        </a:rPr>
                        <a:t>A</a:t>
                      </a:r>
                      <a:endParaRPr lang="en-GB" sz="1200" dirty="0">
                        <a:latin typeface="Arial" panose="020B0604020202020204" pitchFamily="34" charset="0"/>
                        <a:cs typeface="Arial" panose="020B0604020202020204" pitchFamily="34" charset="0"/>
                      </a:endParaRPr>
                    </a:p>
                  </a:txBody>
                  <a:tcPr anchor="ctr"/>
                </a:tc>
                <a:tc>
                  <a:txBody>
                    <a:bodyPr/>
                    <a:lstStyle/>
                    <a:p>
                      <a:endParaRPr lang="en-GB" sz="1200">
                        <a:latin typeface="Arial" panose="020B0604020202020204" pitchFamily="34" charset="0"/>
                        <a:cs typeface="Arial" panose="020B0604020202020204" pitchFamily="34" charset="0"/>
                      </a:endParaRPr>
                    </a:p>
                  </a:txBody>
                  <a:tcPr anchor="ctr"/>
                </a:tc>
                <a:tc>
                  <a:txBody>
                    <a:bodyPr/>
                    <a:lstStyle/>
                    <a:p>
                      <a:endParaRPr lang="en-GB" sz="1200">
                        <a:latin typeface="Arial" panose="020B0604020202020204" pitchFamily="34" charset="0"/>
                        <a:cs typeface="Arial" panose="020B0604020202020204" pitchFamily="34" charset="0"/>
                      </a:endParaRPr>
                    </a:p>
                  </a:txBody>
                  <a:tcPr anchor="ctr"/>
                </a:tc>
                <a:tc>
                  <a:txBody>
                    <a:bodyPr/>
                    <a:lstStyle/>
                    <a:p>
                      <a:endParaRPr lang="en-GB" sz="1200" dirty="0">
                        <a:latin typeface="Arial" panose="020B0604020202020204" pitchFamily="34" charset="0"/>
                        <a:cs typeface="Arial" panose="020B0604020202020204" pitchFamily="34" charset="0"/>
                      </a:endParaRPr>
                    </a:p>
                  </a:txBody>
                  <a:tcPr anchor="ctr"/>
                </a:tc>
              </a:tr>
              <a:tr h="1578486">
                <a:tc>
                  <a:txBody>
                    <a:bodyPr/>
                    <a:lstStyle/>
                    <a:p>
                      <a:pPr algn="ctr"/>
                      <a:r>
                        <a:rPr lang="en-GB" sz="1200" dirty="0" smtClean="0">
                          <a:latin typeface="Arial" panose="020B0604020202020204" pitchFamily="34" charset="0"/>
                          <a:cs typeface="Arial" panose="020B0604020202020204" pitchFamily="34" charset="0"/>
                        </a:rPr>
                        <a:t>B</a:t>
                      </a:r>
                      <a:endParaRPr lang="en-GB" sz="1200" dirty="0">
                        <a:latin typeface="Arial" panose="020B0604020202020204" pitchFamily="34" charset="0"/>
                        <a:cs typeface="Arial" panose="020B0604020202020204" pitchFamily="34" charset="0"/>
                      </a:endParaRPr>
                    </a:p>
                  </a:txBody>
                  <a:tcPr anchor="ctr"/>
                </a:tc>
                <a:tc>
                  <a:txBody>
                    <a:bodyPr/>
                    <a:lstStyle/>
                    <a:p>
                      <a:endParaRPr lang="en-GB" sz="1200">
                        <a:latin typeface="Arial" panose="020B0604020202020204" pitchFamily="34" charset="0"/>
                        <a:cs typeface="Arial" panose="020B0604020202020204" pitchFamily="34" charset="0"/>
                      </a:endParaRPr>
                    </a:p>
                  </a:txBody>
                  <a:tcPr anchor="ctr"/>
                </a:tc>
                <a:tc>
                  <a:txBody>
                    <a:bodyPr/>
                    <a:lstStyle/>
                    <a:p>
                      <a:endParaRPr lang="en-GB" sz="1200">
                        <a:latin typeface="Arial" panose="020B0604020202020204" pitchFamily="34" charset="0"/>
                        <a:cs typeface="Arial" panose="020B0604020202020204" pitchFamily="34" charset="0"/>
                      </a:endParaRPr>
                    </a:p>
                  </a:txBody>
                  <a:tcPr anchor="ctr"/>
                </a:tc>
                <a:tc>
                  <a:txBody>
                    <a:bodyPr/>
                    <a:lstStyle/>
                    <a:p>
                      <a:endParaRPr lang="en-GB" sz="1200" dirty="0">
                        <a:latin typeface="Arial" panose="020B0604020202020204" pitchFamily="34" charset="0"/>
                        <a:cs typeface="Arial" panose="020B0604020202020204" pitchFamily="34" charset="0"/>
                      </a:endParaRPr>
                    </a:p>
                  </a:txBody>
                  <a:tcPr anchor="ctr"/>
                </a:tc>
              </a:tr>
              <a:tr h="1398494">
                <a:tc>
                  <a:txBody>
                    <a:bodyPr/>
                    <a:lstStyle/>
                    <a:p>
                      <a:pPr algn="ctr"/>
                      <a:r>
                        <a:rPr lang="en-GB" sz="1200" dirty="0" smtClean="0">
                          <a:latin typeface="Arial" panose="020B0604020202020204" pitchFamily="34" charset="0"/>
                          <a:cs typeface="Arial" panose="020B0604020202020204" pitchFamily="34" charset="0"/>
                        </a:rPr>
                        <a:t>C</a:t>
                      </a:r>
                      <a:endParaRPr lang="en-GB" sz="1200" dirty="0">
                        <a:latin typeface="Arial" panose="020B0604020202020204" pitchFamily="34" charset="0"/>
                        <a:cs typeface="Arial" panose="020B0604020202020204" pitchFamily="34" charset="0"/>
                      </a:endParaRPr>
                    </a:p>
                  </a:txBody>
                  <a:tcPr anchor="ctr"/>
                </a:tc>
                <a:tc>
                  <a:txBody>
                    <a:bodyPr/>
                    <a:lstStyle/>
                    <a:p>
                      <a:endParaRPr lang="en-GB" sz="1200">
                        <a:latin typeface="Arial" panose="020B0604020202020204" pitchFamily="34" charset="0"/>
                        <a:cs typeface="Arial" panose="020B0604020202020204" pitchFamily="34" charset="0"/>
                      </a:endParaRPr>
                    </a:p>
                  </a:txBody>
                  <a:tcPr anchor="ctr"/>
                </a:tc>
                <a:tc>
                  <a:txBody>
                    <a:bodyPr/>
                    <a:lstStyle/>
                    <a:p>
                      <a:endParaRPr lang="en-GB" sz="1200">
                        <a:latin typeface="Arial" panose="020B0604020202020204" pitchFamily="34" charset="0"/>
                        <a:cs typeface="Arial" panose="020B0604020202020204" pitchFamily="34" charset="0"/>
                      </a:endParaRPr>
                    </a:p>
                  </a:txBody>
                  <a:tcPr anchor="ctr"/>
                </a:tc>
                <a:tc>
                  <a:txBody>
                    <a:bodyPr/>
                    <a:lstStyle/>
                    <a:p>
                      <a:endParaRPr lang="en-GB" sz="1200" dirty="0">
                        <a:latin typeface="Arial" panose="020B0604020202020204" pitchFamily="34" charset="0"/>
                        <a:cs typeface="Arial" panose="020B0604020202020204" pitchFamily="34" charset="0"/>
                      </a:endParaRPr>
                    </a:p>
                  </a:txBody>
                  <a:tcPr anchor="ctr"/>
                </a:tc>
              </a:tr>
              <a:tr h="591671">
                <a:tc gridSpan="4">
                  <a:txBody>
                    <a:bodyPr/>
                    <a:lstStyle/>
                    <a:p>
                      <a:pPr algn="l"/>
                      <a:r>
                        <a:rPr lang="en-GB" sz="1200" dirty="0" smtClean="0">
                          <a:latin typeface="Arial" panose="020B0604020202020204" pitchFamily="34" charset="0"/>
                          <a:cs typeface="Arial" panose="020B0604020202020204" pitchFamily="34" charset="0"/>
                        </a:rPr>
                        <a:t>What might the next learning steps be?</a:t>
                      </a:r>
                      <a:endParaRPr lang="en-GB" sz="1200" dirty="0">
                        <a:latin typeface="Arial" panose="020B0604020202020204" pitchFamily="34" charset="0"/>
                        <a:cs typeface="Arial" panose="020B0604020202020204" pitchFamily="34" charset="0"/>
                      </a:endParaRPr>
                    </a:p>
                  </a:txBody>
                  <a:tcPr/>
                </a:tc>
                <a:tc hMerge="1">
                  <a:txBody>
                    <a:bodyPr/>
                    <a:lstStyle/>
                    <a:p>
                      <a:endParaRPr lang="en-GB" sz="1200" dirty="0">
                        <a:latin typeface="Arial" panose="020B0604020202020204" pitchFamily="34" charset="0"/>
                        <a:cs typeface="Arial" panose="020B0604020202020204" pitchFamily="34" charset="0"/>
                      </a:endParaRPr>
                    </a:p>
                  </a:txBody>
                  <a:tcPr anchor="ctr"/>
                </a:tc>
                <a:tc hMerge="1">
                  <a:txBody>
                    <a:bodyPr/>
                    <a:lstStyle/>
                    <a:p>
                      <a:endParaRPr lang="en-GB" sz="1200" dirty="0">
                        <a:latin typeface="Arial" panose="020B0604020202020204" pitchFamily="34" charset="0"/>
                        <a:cs typeface="Arial" panose="020B0604020202020204" pitchFamily="34" charset="0"/>
                      </a:endParaRPr>
                    </a:p>
                  </a:txBody>
                  <a:tcPr anchor="ctr"/>
                </a:tc>
                <a:tc hMerge="1">
                  <a:txBody>
                    <a:bodyPr/>
                    <a:lstStyle/>
                    <a:p>
                      <a:endParaRPr lang="en-GB" sz="1200" dirty="0">
                        <a:latin typeface="Arial" panose="020B0604020202020204" pitchFamily="34" charset="0"/>
                        <a:cs typeface="Arial" panose="020B0604020202020204" pitchFamily="34" charset="0"/>
                      </a:endParaRPr>
                    </a:p>
                  </a:txBody>
                  <a:tcPr anchor="ctr"/>
                </a:tc>
              </a:tr>
              <a:tr h="1043491">
                <a:tc gridSpan="4">
                  <a:txBody>
                    <a:bodyPr/>
                    <a:lstStyle/>
                    <a:p>
                      <a:pPr algn="l"/>
                      <a:r>
                        <a:rPr lang="en-GB" sz="1200" dirty="0" smtClean="0">
                          <a:latin typeface="Arial" panose="020B0604020202020204" pitchFamily="34" charset="0"/>
                          <a:cs typeface="Arial" panose="020B0604020202020204" pitchFamily="34" charset="0"/>
                        </a:rPr>
                        <a:t>What are the implications for KS3 teachers?</a:t>
                      </a:r>
                      <a:endParaRPr lang="en-GB" sz="1200" dirty="0">
                        <a:latin typeface="Arial" panose="020B0604020202020204" pitchFamily="34" charset="0"/>
                        <a:cs typeface="Arial" panose="020B0604020202020204" pitchFamily="34" charset="0"/>
                      </a:endParaRPr>
                    </a:p>
                  </a:txBody>
                  <a:tcPr/>
                </a:tc>
                <a:tc hMerge="1">
                  <a:txBody>
                    <a:bodyPr/>
                    <a:lstStyle/>
                    <a:p>
                      <a:endParaRPr lang="en-GB" sz="1200" dirty="0">
                        <a:latin typeface="Arial" panose="020B0604020202020204" pitchFamily="34" charset="0"/>
                        <a:cs typeface="Arial" panose="020B0604020202020204" pitchFamily="34" charset="0"/>
                      </a:endParaRPr>
                    </a:p>
                  </a:txBody>
                  <a:tcPr anchor="ctr"/>
                </a:tc>
                <a:tc hMerge="1">
                  <a:txBody>
                    <a:bodyPr/>
                    <a:lstStyle/>
                    <a:p>
                      <a:endParaRPr lang="en-GB" sz="1200" dirty="0">
                        <a:latin typeface="Arial" panose="020B0604020202020204" pitchFamily="34" charset="0"/>
                        <a:cs typeface="Arial" panose="020B0604020202020204" pitchFamily="34" charset="0"/>
                      </a:endParaRPr>
                    </a:p>
                  </a:txBody>
                  <a:tcPr anchor="ctr"/>
                </a:tc>
                <a:tc hMerge="1">
                  <a:txBody>
                    <a:bodyPr/>
                    <a:lstStyle/>
                    <a:p>
                      <a:endParaRPr lang="en-GB" sz="1200" dirty="0">
                        <a:latin typeface="Arial" panose="020B0604020202020204" pitchFamily="34" charset="0"/>
                        <a:cs typeface="Arial" panose="020B0604020202020204" pitchFamily="34" charset="0"/>
                      </a:endParaRPr>
                    </a:p>
                  </a:txBody>
                  <a:tcPr anchor="ctr"/>
                </a:tc>
              </a:tr>
            </a:tbl>
          </a:graphicData>
        </a:graphic>
      </p:graphicFrame>
      <p:sp>
        <p:nvSpPr>
          <p:cNvPr id="2" name="TextBox 1"/>
          <p:cNvSpPr txBox="1"/>
          <p:nvPr/>
        </p:nvSpPr>
        <p:spPr>
          <a:xfrm>
            <a:off x="602428" y="935916"/>
            <a:ext cx="2173045" cy="1200329"/>
          </a:xfrm>
          <a:prstGeom prst="rect">
            <a:avLst/>
          </a:prstGeom>
          <a:noFill/>
        </p:spPr>
        <p:txBody>
          <a:bodyPr wrap="square" rtlCol="0">
            <a:spAutoFit/>
          </a:bodyPr>
          <a:lstStyle/>
          <a:p>
            <a:r>
              <a:rPr lang="en-GB" dirty="0" smtClean="0">
                <a:solidFill>
                  <a:srgbClr val="44546A"/>
                </a:solidFill>
                <a:latin typeface="Arial" panose="020B0604020202020204" pitchFamily="34" charset="0"/>
                <a:cs typeface="Arial" panose="020B0604020202020204" pitchFamily="34" charset="0"/>
              </a:rPr>
              <a:t>Word level reading task - match written noun + indefinite article to picture.</a:t>
            </a:r>
            <a:endParaRPr lang="en-GB" dirty="0">
              <a:solidFill>
                <a:srgbClr val="44546A"/>
              </a:solidFill>
              <a:latin typeface="Arial" panose="020B0604020202020204" pitchFamily="34" charset="0"/>
              <a:cs typeface="Arial" panose="020B0604020202020204" pitchFamily="34" charset="0"/>
            </a:endParaRPr>
          </a:p>
        </p:txBody>
      </p:sp>
      <p:sp>
        <p:nvSpPr>
          <p:cNvPr id="6" name="TextBox 5"/>
          <p:cNvSpPr txBox="1"/>
          <p:nvPr/>
        </p:nvSpPr>
        <p:spPr>
          <a:xfrm>
            <a:off x="2863327" y="935915"/>
            <a:ext cx="3558988" cy="1277273"/>
          </a:xfrm>
          <a:prstGeom prst="rect">
            <a:avLst/>
          </a:prstGeom>
          <a:noFill/>
        </p:spPr>
        <p:txBody>
          <a:bodyPr wrap="square" rtlCol="0">
            <a:spAutoFit/>
          </a:bodyPr>
          <a:lstStyle/>
          <a:p>
            <a:r>
              <a:rPr lang="en-GB" sz="1100" dirty="0" smtClean="0">
                <a:solidFill>
                  <a:srgbClr val="44546A"/>
                </a:solidFill>
                <a:latin typeface="Arial" panose="020B0604020202020204" pitchFamily="34" charset="0"/>
                <a:cs typeface="Arial" panose="020B0604020202020204" pitchFamily="34" charset="0"/>
              </a:rPr>
              <a:t>Pupils will need to be familiar with: a) the sound-meaning relationship of all these words</a:t>
            </a:r>
            <a:br>
              <a:rPr lang="en-GB" sz="1100" dirty="0" smtClean="0">
                <a:solidFill>
                  <a:srgbClr val="44546A"/>
                </a:solidFill>
                <a:latin typeface="Arial" panose="020B0604020202020204" pitchFamily="34" charset="0"/>
                <a:cs typeface="Arial" panose="020B0604020202020204" pitchFamily="34" charset="0"/>
              </a:rPr>
            </a:br>
            <a:r>
              <a:rPr lang="en-GB" sz="1100" dirty="0" smtClean="0">
                <a:solidFill>
                  <a:srgbClr val="44546A"/>
                </a:solidFill>
                <a:latin typeface="Arial" panose="020B0604020202020204" pitchFamily="34" charset="0"/>
                <a:cs typeface="Arial" panose="020B0604020202020204" pitchFamily="34" charset="0"/>
              </a:rPr>
              <a:t>b) the written form of these words</a:t>
            </a:r>
            <a:br>
              <a:rPr lang="en-GB" sz="1100" dirty="0" smtClean="0">
                <a:solidFill>
                  <a:srgbClr val="44546A"/>
                </a:solidFill>
                <a:latin typeface="Arial" panose="020B0604020202020204" pitchFamily="34" charset="0"/>
                <a:cs typeface="Arial" panose="020B0604020202020204" pitchFamily="34" charset="0"/>
              </a:rPr>
            </a:br>
            <a:r>
              <a:rPr lang="en-GB" sz="1100" dirty="0" smtClean="0">
                <a:solidFill>
                  <a:srgbClr val="44546A"/>
                </a:solidFill>
                <a:latin typeface="Arial" panose="020B0604020202020204" pitchFamily="34" charset="0"/>
                <a:cs typeface="Arial" panose="020B0604020202020204" pitchFamily="34" charset="0"/>
              </a:rPr>
              <a:t>c) how these specific words are pronounced</a:t>
            </a:r>
            <a:br>
              <a:rPr lang="en-GB" sz="1100" dirty="0" smtClean="0">
                <a:solidFill>
                  <a:srgbClr val="44546A"/>
                </a:solidFill>
                <a:latin typeface="Arial" panose="020B0604020202020204" pitchFamily="34" charset="0"/>
                <a:cs typeface="Arial" panose="020B0604020202020204" pitchFamily="34" charset="0"/>
              </a:rPr>
            </a:br>
            <a:r>
              <a:rPr lang="en-GB" sz="1100" dirty="0" smtClean="0">
                <a:solidFill>
                  <a:srgbClr val="44546A"/>
                </a:solidFill>
                <a:latin typeface="Arial" panose="020B0604020202020204" pitchFamily="34" charset="0"/>
                <a:cs typeface="Arial" panose="020B0604020202020204" pitchFamily="34" charset="0"/>
              </a:rPr>
              <a:t>d) the key sound-writing links in Spanish (i.e. phonics)</a:t>
            </a:r>
            <a:br>
              <a:rPr lang="en-GB" sz="1100" dirty="0" smtClean="0">
                <a:solidFill>
                  <a:srgbClr val="44546A"/>
                </a:solidFill>
                <a:latin typeface="Arial" panose="020B0604020202020204" pitchFamily="34" charset="0"/>
                <a:cs typeface="Arial" panose="020B0604020202020204" pitchFamily="34" charset="0"/>
              </a:rPr>
            </a:br>
            <a:r>
              <a:rPr lang="en-GB" sz="1100" dirty="0" smtClean="0">
                <a:solidFill>
                  <a:srgbClr val="44546A"/>
                </a:solidFill>
                <a:latin typeface="Arial" panose="020B0604020202020204" pitchFamily="34" charset="0"/>
                <a:cs typeface="Arial" panose="020B0604020202020204" pitchFamily="34" charset="0"/>
              </a:rPr>
              <a:t>e) the fact that there are two words for ‘a’ and two words for ‘some’</a:t>
            </a:r>
            <a:endParaRPr lang="en-GB" sz="1100" dirty="0">
              <a:solidFill>
                <a:srgbClr val="44546A"/>
              </a:solidFill>
              <a:latin typeface="Arial" panose="020B0604020202020204" pitchFamily="34" charset="0"/>
              <a:cs typeface="Arial" panose="020B0604020202020204" pitchFamily="34" charset="0"/>
            </a:endParaRPr>
          </a:p>
        </p:txBody>
      </p:sp>
      <p:sp>
        <p:nvSpPr>
          <p:cNvPr id="7" name="TextBox 6"/>
          <p:cNvSpPr txBox="1"/>
          <p:nvPr/>
        </p:nvSpPr>
        <p:spPr>
          <a:xfrm>
            <a:off x="6595034" y="935915"/>
            <a:ext cx="2173045" cy="1107996"/>
          </a:xfrm>
          <a:prstGeom prst="rect">
            <a:avLst/>
          </a:prstGeom>
          <a:noFill/>
        </p:spPr>
        <p:txBody>
          <a:bodyPr wrap="square" rtlCol="0">
            <a:spAutoFit/>
          </a:bodyPr>
          <a:lstStyle/>
          <a:p>
            <a:r>
              <a:rPr lang="en-GB" sz="1100" dirty="0" smtClean="0">
                <a:solidFill>
                  <a:srgbClr val="44546A"/>
                </a:solidFill>
                <a:latin typeface="Arial" panose="020B0604020202020204" pitchFamily="34" charset="0"/>
                <a:cs typeface="Arial" panose="020B0604020202020204" pitchFamily="34" charset="0"/>
              </a:rPr>
              <a:t>Q: Could this be the 1</a:t>
            </a:r>
            <a:r>
              <a:rPr lang="en-GB" sz="1100" baseline="30000" dirty="0" smtClean="0">
                <a:solidFill>
                  <a:srgbClr val="44546A"/>
                </a:solidFill>
                <a:latin typeface="Arial" panose="020B0604020202020204" pitchFamily="34" charset="0"/>
                <a:cs typeface="Arial" panose="020B0604020202020204" pitchFamily="34" charset="0"/>
              </a:rPr>
              <a:t>st</a:t>
            </a:r>
            <a:r>
              <a:rPr lang="en-GB" sz="1100" dirty="0" smtClean="0">
                <a:solidFill>
                  <a:srgbClr val="44546A"/>
                </a:solidFill>
                <a:latin typeface="Arial" panose="020B0604020202020204" pitchFamily="34" charset="0"/>
                <a:cs typeface="Arial" panose="020B0604020202020204" pitchFamily="34" charset="0"/>
              </a:rPr>
              <a:t> time pupils see the words in writing?  A: Possibly but more usually they would see the written word as part of the presentation and practice phase.</a:t>
            </a:r>
            <a:endParaRPr lang="en-GB" sz="1100" dirty="0">
              <a:solidFill>
                <a:srgbClr val="44546A"/>
              </a:solidFill>
              <a:latin typeface="Arial" panose="020B0604020202020204" pitchFamily="34" charset="0"/>
              <a:cs typeface="Arial" panose="020B0604020202020204" pitchFamily="34" charset="0"/>
            </a:endParaRPr>
          </a:p>
        </p:txBody>
      </p:sp>
      <p:sp>
        <p:nvSpPr>
          <p:cNvPr id="8" name="TextBox 7"/>
          <p:cNvSpPr txBox="1"/>
          <p:nvPr/>
        </p:nvSpPr>
        <p:spPr>
          <a:xfrm>
            <a:off x="688489" y="2305521"/>
            <a:ext cx="2260899" cy="1384995"/>
          </a:xfrm>
          <a:prstGeom prst="rect">
            <a:avLst/>
          </a:prstGeom>
          <a:noFill/>
        </p:spPr>
        <p:txBody>
          <a:bodyPr wrap="square" rtlCol="0">
            <a:spAutoFit/>
          </a:bodyPr>
          <a:lstStyle/>
          <a:p>
            <a:r>
              <a:rPr lang="en-GB" sz="1400" dirty="0" smtClean="0">
                <a:solidFill>
                  <a:srgbClr val="44546A"/>
                </a:solidFill>
                <a:latin typeface="Arial" panose="020B0604020202020204" pitchFamily="34" charset="0"/>
                <a:cs typeface="Arial" panose="020B0604020202020204" pitchFamily="34" charset="0"/>
              </a:rPr>
              <a:t>Simple sentence level reading task – pick out and draw 3 nouns from each text. Guided writing – adapting the model sentence.</a:t>
            </a:r>
            <a:endParaRPr lang="en-GB" sz="1400" dirty="0">
              <a:solidFill>
                <a:srgbClr val="44546A"/>
              </a:solidFill>
              <a:latin typeface="Arial" panose="020B0604020202020204" pitchFamily="34" charset="0"/>
              <a:cs typeface="Arial" panose="020B0604020202020204" pitchFamily="34" charset="0"/>
            </a:endParaRPr>
          </a:p>
        </p:txBody>
      </p:sp>
      <p:sp>
        <p:nvSpPr>
          <p:cNvPr id="9" name="TextBox 8"/>
          <p:cNvSpPr txBox="1"/>
          <p:nvPr/>
        </p:nvSpPr>
        <p:spPr>
          <a:xfrm>
            <a:off x="2863326" y="2213188"/>
            <a:ext cx="3731707" cy="1477328"/>
          </a:xfrm>
          <a:prstGeom prst="rect">
            <a:avLst/>
          </a:prstGeom>
          <a:noFill/>
        </p:spPr>
        <p:txBody>
          <a:bodyPr wrap="square" rtlCol="0">
            <a:spAutoFit/>
          </a:bodyPr>
          <a:lstStyle/>
          <a:p>
            <a:r>
              <a:rPr lang="en-GB" sz="1000" dirty="0" smtClean="0">
                <a:solidFill>
                  <a:srgbClr val="44546A"/>
                </a:solidFill>
                <a:latin typeface="Arial" panose="020B0604020202020204" pitchFamily="34" charset="0"/>
                <a:cs typeface="Arial" panose="020B0604020202020204" pitchFamily="34" charset="0"/>
              </a:rPr>
              <a:t>It would make sense if pupils had practised speaking in sentences, too, i.e. orally producing ‘In my pencil case I have a …, a… and a … (It is good if they do the punctuation physically – saying ‘coma’ and drawing one in the air, using index fingers to make a + sign for ‘y’ and gesturing a point for full stop (</a:t>
            </a:r>
            <a:r>
              <a:rPr lang="en-GB" sz="1000" dirty="0" err="1" smtClean="0">
                <a:solidFill>
                  <a:srgbClr val="44546A"/>
                </a:solidFill>
                <a:latin typeface="Arial" panose="020B0604020202020204" pitchFamily="34" charset="0"/>
                <a:cs typeface="Arial" panose="020B0604020202020204" pitchFamily="34" charset="0"/>
              </a:rPr>
              <a:t>punto</a:t>
            </a:r>
            <a:r>
              <a:rPr lang="en-GB" sz="1000" dirty="0" smtClean="0">
                <a:solidFill>
                  <a:srgbClr val="44546A"/>
                </a:solidFill>
                <a:latin typeface="Arial" panose="020B0604020202020204" pitchFamily="34" charset="0"/>
                <a:cs typeface="Arial" panose="020B0604020202020204" pitchFamily="34" charset="0"/>
              </a:rPr>
              <a:t>).  There are no pictures to prompt them now, so they need to know the words more securely.  They don’t need to know spelling for this task, as all the words needed for writing are on the page, except for ‘</a:t>
            </a:r>
            <a:r>
              <a:rPr lang="en-GB" sz="1000" dirty="0" err="1" smtClean="0">
                <a:solidFill>
                  <a:srgbClr val="44546A"/>
                </a:solidFill>
                <a:latin typeface="Arial" panose="020B0604020202020204" pitchFamily="34" charset="0"/>
                <a:cs typeface="Arial" panose="020B0604020202020204" pitchFamily="34" charset="0"/>
              </a:rPr>
              <a:t>lápices</a:t>
            </a:r>
            <a:r>
              <a:rPr lang="en-GB" sz="1000" dirty="0" smtClean="0">
                <a:solidFill>
                  <a:srgbClr val="44546A"/>
                </a:solidFill>
                <a:latin typeface="Arial" panose="020B0604020202020204" pitchFamily="34" charset="0"/>
                <a:cs typeface="Arial" panose="020B0604020202020204" pitchFamily="34" charset="0"/>
              </a:rPr>
              <a:t>’ (plural of </a:t>
            </a:r>
            <a:r>
              <a:rPr lang="en-GB" sz="1000" dirty="0" err="1" smtClean="0">
                <a:solidFill>
                  <a:srgbClr val="44546A"/>
                </a:solidFill>
                <a:latin typeface="Arial" panose="020B0604020202020204" pitchFamily="34" charset="0"/>
                <a:cs typeface="Arial" panose="020B0604020202020204" pitchFamily="34" charset="0"/>
              </a:rPr>
              <a:t>lápiz</a:t>
            </a:r>
            <a:r>
              <a:rPr lang="en-GB" sz="1000" dirty="0" smtClean="0">
                <a:solidFill>
                  <a:srgbClr val="44546A"/>
                </a:solidFill>
                <a:latin typeface="Arial" panose="020B0604020202020204" pitchFamily="34" charset="0"/>
                <a:cs typeface="Arial" panose="020B0604020202020204" pitchFamily="34" charset="0"/>
              </a:rPr>
              <a:t>).</a:t>
            </a:r>
            <a:endParaRPr lang="en-GB" sz="1000" dirty="0">
              <a:solidFill>
                <a:srgbClr val="44546A"/>
              </a:solidFill>
              <a:latin typeface="Arial" panose="020B0604020202020204" pitchFamily="34" charset="0"/>
              <a:cs typeface="Arial" panose="020B0604020202020204" pitchFamily="34" charset="0"/>
            </a:endParaRPr>
          </a:p>
        </p:txBody>
      </p:sp>
      <p:sp>
        <p:nvSpPr>
          <p:cNvPr id="10" name="TextBox 9"/>
          <p:cNvSpPr txBox="1"/>
          <p:nvPr/>
        </p:nvSpPr>
        <p:spPr>
          <a:xfrm>
            <a:off x="602427" y="3795060"/>
            <a:ext cx="2260899" cy="738664"/>
          </a:xfrm>
          <a:prstGeom prst="rect">
            <a:avLst/>
          </a:prstGeom>
          <a:noFill/>
        </p:spPr>
        <p:txBody>
          <a:bodyPr wrap="square" rtlCol="0">
            <a:spAutoFit/>
          </a:bodyPr>
          <a:lstStyle/>
          <a:p>
            <a:r>
              <a:rPr lang="en-GB" sz="1400" dirty="0" smtClean="0">
                <a:solidFill>
                  <a:srgbClr val="44546A"/>
                </a:solidFill>
                <a:latin typeface="Arial" panose="020B0604020202020204" pitchFamily="34" charset="0"/>
                <a:cs typeface="Arial" panose="020B0604020202020204" pitchFamily="34" charset="0"/>
              </a:rPr>
              <a:t>Simple sentence level writing task, following a model sentence. </a:t>
            </a:r>
            <a:endParaRPr lang="en-GB" sz="1400" dirty="0">
              <a:solidFill>
                <a:srgbClr val="44546A"/>
              </a:solidFill>
              <a:latin typeface="Arial" panose="020B0604020202020204" pitchFamily="34" charset="0"/>
              <a:cs typeface="Arial" panose="020B0604020202020204" pitchFamily="34" charset="0"/>
            </a:endParaRPr>
          </a:p>
        </p:txBody>
      </p:sp>
      <p:sp>
        <p:nvSpPr>
          <p:cNvPr id="11" name="TextBox 10"/>
          <p:cNvSpPr txBox="1"/>
          <p:nvPr/>
        </p:nvSpPr>
        <p:spPr>
          <a:xfrm>
            <a:off x="2863325" y="3892978"/>
            <a:ext cx="3731707" cy="1200329"/>
          </a:xfrm>
          <a:prstGeom prst="rect">
            <a:avLst/>
          </a:prstGeom>
          <a:noFill/>
        </p:spPr>
        <p:txBody>
          <a:bodyPr wrap="square" rtlCol="0">
            <a:spAutoFit/>
          </a:bodyPr>
          <a:lstStyle/>
          <a:p>
            <a:r>
              <a:rPr lang="en-GB" sz="1200" dirty="0" smtClean="0">
                <a:solidFill>
                  <a:srgbClr val="44546A"/>
                </a:solidFill>
                <a:latin typeface="Arial" panose="020B0604020202020204" pitchFamily="34" charset="0"/>
                <a:cs typeface="Arial" panose="020B0604020202020204" pitchFamily="34" charset="0"/>
              </a:rPr>
              <a:t>Pupils need to know how to spell the individual pencil case items, and they need to know the correct work for ‘a’ or ‘some’.</a:t>
            </a:r>
            <a:br>
              <a:rPr lang="en-GB" sz="1200" dirty="0" smtClean="0">
                <a:solidFill>
                  <a:srgbClr val="44546A"/>
                </a:solidFill>
                <a:latin typeface="Arial" panose="020B0604020202020204" pitchFamily="34" charset="0"/>
                <a:cs typeface="Arial" panose="020B0604020202020204" pitchFamily="34" charset="0"/>
              </a:rPr>
            </a:br>
            <a:r>
              <a:rPr lang="en-GB" sz="1200" dirty="0" smtClean="0">
                <a:solidFill>
                  <a:srgbClr val="44546A"/>
                </a:solidFill>
                <a:latin typeface="Arial" panose="020B0604020202020204" pitchFamily="34" charset="0"/>
                <a:cs typeface="Arial" panose="020B0604020202020204" pitchFamily="34" charset="0"/>
              </a:rPr>
              <a:t>This task would follow lots of writing practice (on sleeves, in the air, on mini-whiteboards, as well as other speaking, listening and reading activities).</a:t>
            </a:r>
            <a:endParaRPr lang="en-GB" sz="1200" dirty="0">
              <a:solidFill>
                <a:srgbClr val="44546A"/>
              </a:solidFill>
              <a:latin typeface="Arial" panose="020B0604020202020204" pitchFamily="34" charset="0"/>
              <a:cs typeface="Arial" panose="020B0604020202020204" pitchFamily="34" charset="0"/>
            </a:endParaRPr>
          </a:p>
        </p:txBody>
      </p:sp>
      <p:sp>
        <p:nvSpPr>
          <p:cNvPr id="13" name="TextBox 12"/>
          <p:cNvSpPr txBox="1"/>
          <p:nvPr/>
        </p:nvSpPr>
        <p:spPr>
          <a:xfrm>
            <a:off x="135467" y="5313566"/>
            <a:ext cx="8632612" cy="461665"/>
          </a:xfrm>
          <a:prstGeom prst="rect">
            <a:avLst/>
          </a:prstGeom>
          <a:noFill/>
        </p:spPr>
        <p:txBody>
          <a:bodyPr wrap="square" rtlCol="0">
            <a:spAutoFit/>
          </a:bodyPr>
          <a:lstStyle/>
          <a:p>
            <a:r>
              <a:rPr lang="en-GB" sz="1200" dirty="0" smtClean="0">
                <a:solidFill>
                  <a:srgbClr val="44546A"/>
                </a:solidFill>
                <a:latin typeface="Arial" panose="020B0604020202020204" pitchFamily="34" charset="0"/>
                <a:cs typeface="Arial" panose="020B0604020202020204" pitchFamily="34" charset="0"/>
              </a:rPr>
              <a:t>1.  Colours to describe the items /  2.  The definite articles / 3.  Work on pluralising nouns</a:t>
            </a:r>
            <a:br>
              <a:rPr lang="en-GB" sz="1200" dirty="0" smtClean="0">
                <a:solidFill>
                  <a:srgbClr val="44546A"/>
                </a:solidFill>
                <a:latin typeface="Arial" panose="020B0604020202020204" pitchFamily="34" charset="0"/>
                <a:cs typeface="Arial" panose="020B0604020202020204" pitchFamily="34" charset="0"/>
              </a:rPr>
            </a:br>
            <a:r>
              <a:rPr lang="en-GB" sz="1200" dirty="0" smtClean="0">
                <a:solidFill>
                  <a:srgbClr val="44546A"/>
                </a:solidFill>
                <a:latin typeface="Arial" panose="020B0604020202020204" pitchFamily="34" charset="0"/>
                <a:cs typeface="Arial" panose="020B0604020202020204" pitchFamily="34" charset="0"/>
              </a:rPr>
              <a:t>4.  new topic areas with other nouns, in sentences using </a:t>
            </a:r>
            <a:r>
              <a:rPr lang="en-GB" sz="1200" dirty="0" err="1" smtClean="0">
                <a:solidFill>
                  <a:srgbClr val="44546A"/>
                </a:solidFill>
                <a:latin typeface="Arial" panose="020B0604020202020204" pitchFamily="34" charset="0"/>
                <a:cs typeface="Arial" panose="020B0604020202020204" pitchFamily="34" charset="0"/>
              </a:rPr>
              <a:t>tengo</a:t>
            </a:r>
            <a:r>
              <a:rPr lang="en-GB" sz="1200" dirty="0" smtClean="0">
                <a:solidFill>
                  <a:srgbClr val="44546A"/>
                </a:solidFill>
                <a:latin typeface="Arial" panose="020B0604020202020204" pitchFamily="34" charset="0"/>
                <a:cs typeface="Arial" panose="020B0604020202020204" pitchFamily="34" charset="0"/>
              </a:rPr>
              <a:t> / no </a:t>
            </a:r>
            <a:r>
              <a:rPr lang="en-GB" sz="1200" dirty="0" err="1" smtClean="0">
                <a:solidFill>
                  <a:srgbClr val="44546A"/>
                </a:solidFill>
                <a:latin typeface="Arial" panose="020B0604020202020204" pitchFamily="34" charset="0"/>
                <a:cs typeface="Arial" panose="020B0604020202020204" pitchFamily="34" charset="0"/>
              </a:rPr>
              <a:t>tengo</a:t>
            </a:r>
            <a:r>
              <a:rPr lang="en-GB" sz="1200" dirty="0" smtClean="0">
                <a:solidFill>
                  <a:srgbClr val="44546A"/>
                </a:solidFill>
                <a:latin typeface="Arial" panose="020B0604020202020204" pitchFamily="34" charset="0"/>
                <a:cs typeface="Arial" panose="020B0604020202020204" pitchFamily="34" charset="0"/>
              </a:rPr>
              <a:t> and later with other verbs (</a:t>
            </a:r>
            <a:r>
              <a:rPr lang="en-GB" sz="1200" dirty="0" err="1" smtClean="0">
                <a:solidFill>
                  <a:srgbClr val="44546A"/>
                </a:solidFill>
                <a:latin typeface="Arial" panose="020B0604020202020204" pitchFamily="34" charset="0"/>
                <a:cs typeface="Arial" panose="020B0604020202020204" pitchFamily="34" charset="0"/>
              </a:rPr>
              <a:t>como</a:t>
            </a:r>
            <a:r>
              <a:rPr lang="en-GB" sz="1200" dirty="0" smtClean="0">
                <a:solidFill>
                  <a:srgbClr val="44546A"/>
                </a:solidFill>
                <a:latin typeface="Arial" panose="020B0604020202020204" pitchFamily="34" charset="0"/>
                <a:cs typeface="Arial" panose="020B0604020202020204" pitchFamily="34" charset="0"/>
              </a:rPr>
              <a:t> / </a:t>
            </a:r>
            <a:r>
              <a:rPr lang="en-GB" sz="1200" dirty="0" err="1" smtClean="0">
                <a:solidFill>
                  <a:srgbClr val="44546A"/>
                </a:solidFill>
                <a:latin typeface="Arial" panose="020B0604020202020204" pitchFamily="34" charset="0"/>
                <a:cs typeface="Arial" panose="020B0604020202020204" pitchFamily="34" charset="0"/>
              </a:rPr>
              <a:t>llevo</a:t>
            </a:r>
            <a:r>
              <a:rPr lang="en-GB" sz="1200" dirty="0" smtClean="0">
                <a:solidFill>
                  <a:srgbClr val="44546A"/>
                </a:solidFill>
                <a:latin typeface="Arial" panose="020B0604020202020204" pitchFamily="34" charset="0"/>
                <a:cs typeface="Arial" panose="020B0604020202020204" pitchFamily="34" charset="0"/>
              </a:rPr>
              <a:t>  / </a:t>
            </a:r>
            <a:r>
              <a:rPr lang="en-GB" sz="1200" dirty="0" err="1" smtClean="0">
                <a:solidFill>
                  <a:srgbClr val="44546A"/>
                </a:solidFill>
                <a:latin typeface="Arial" panose="020B0604020202020204" pitchFamily="34" charset="0"/>
                <a:cs typeface="Arial" panose="020B0604020202020204" pitchFamily="34" charset="0"/>
              </a:rPr>
              <a:t>veo</a:t>
            </a:r>
            <a:r>
              <a:rPr lang="en-GB" sz="1200" dirty="0" smtClean="0">
                <a:solidFill>
                  <a:srgbClr val="44546A"/>
                </a:solidFill>
                <a:latin typeface="Arial" panose="020B0604020202020204" pitchFamily="34" charset="0"/>
                <a:cs typeface="Arial" panose="020B0604020202020204" pitchFamily="34" charset="0"/>
              </a:rPr>
              <a:t>)</a:t>
            </a:r>
            <a:endParaRPr lang="en-GB" sz="1200" dirty="0">
              <a:solidFill>
                <a:srgbClr val="44546A"/>
              </a:solidFill>
              <a:latin typeface="Arial" panose="020B0604020202020204" pitchFamily="34" charset="0"/>
              <a:cs typeface="Arial" panose="020B0604020202020204" pitchFamily="34" charset="0"/>
            </a:endParaRPr>
          </a:p>
        </p:txBody>
      </p:sp>
      <p:sp>
        <p:nvSpPr>
          <p:cNvPr id="14" name="TextBox 13"/>
          <p:cNvSpPr txBox="1"/>
          <p:nvPr/>
        </p:nvSpPr>
        <p:spPr>
          <a:xfrm>
            <a:off x="221827" y="5957754"/>
            <a:ext cx="8632612" cy="769441"/>
          </a:xfrm>
          <a:prstGeom prst="rect">
            <a:avLst/>
          </a:prstGeom>
          <a:noFill/>
        </p:spPr>
        <p:txBody>
          <a:bodyPr wrap="square" rtlCol="0">
            <a:spAutoFit/>
          </a:bodyPr>
          <a:lstStyle/>
          <a:p>
            <a:r>
              <a:rPr lang="en-GB" sz="1100" dirty="0" smtClean="0">
                <a:solidFill>
                  <a:srgbClr val="44546A"/>
                </a:solidFill>
                <a:latin typeface="Arial" panose="020B0604020202020204" pitchFamily="34" charset="0"/>
                <a:cs typeface="Arial" panose="020B0604020202020204" pitchFamily="34" charset="0"/>
              </a:rPr>
              <a:t>1.  If we don’t know, we could teach these exact same nouns again from scratch as though for the first time</a:t>
            </a:r>
            <a:br>
              <a:rPr lang="en-GB" sz="1100" dirty="0" smtClean="0">
                <a:solidFill>
                  <a:srgbClr val="44546A"/>
                </a:solidFill>
                <a:latin typeface="Arial" panose="020B0604020202020204" pitchFamily="34" charset="0"/>
                <a:cs typeface="Arial" panose="020B0604020202020204" pitchFamily="34" charset="0"/>
              </a:rPr>
            </a:br>
            <a:r>
              <a:rPr lang="en-GB" sz="1100" dirty="0" smtClean="0">
                <a:solidFill>
                  <a:srgbClr val="44546A"/>
                </a:solidFill>
                <a:latin typeface="Arial" panose="020B0604020202020204" pitchFamily="34" charset="0"/>
                <a:cs typeface="Arial" panose="020B0604020202020204" pitchFamily="34" charset="0"/>
              </a:rPr>
              <a:t>2.  Even if individual words have been forgotten, the awareness that there are two genders, two words for ‘a’ and ‘some’, same word order in simple sentences Subject – Verb – Object etc.. Is very significant</a:t>
            </a:r>
            <a:br>
              <a:rPr lang="en-GB" sz="1100" dirty="0" smtClean="0">
                <a:solidFill>
                  <a:srgbClr val="44546A"/>
                </a:solidFill>
                <a:latin typeface="Arial" panose="020B0604020202020204" pitchFamily="34" charset="0"/>
                <a:cs typeface="Arial" panose="020B0604020202020204" pitchFamily="34" charset="0"/>
              </a:rPr>
            </a:br>
            <a:r>
              <a:rPr lang="en-GB" sz="1100" dirty="0" smtClean="0">
                <a:solidFill>
                  <a:srgbClr val="44546A"/>
                </a:solidFill>
                <a:latin typeface="Arial" panose="020B0604020202020204" pitchFamily="34" charset="0"/>
                <a:cs typeface="Arial" panose="020B0604020202020204" pitchFamily="34" charset="0"/>
              </a:rPr>
              <a:t>3.  If we wanted to do work on pencil case nouns (or other familiar KS2 nouns), how might we do it differently now at KS3?</a:t>
            </a:r>
            <a:endParaRPr lang="en-GB" sz="1100" dirty="0">
              <a:solidFill>
                <a:srgbClr val="44546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8847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P spid="9" grpId="0"/>
      <p:bldP spid="10" grpId="0"/>
      <p:bldP spid="11" grpId="0"/>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5" name="Picture 4"/>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410127" y="314755"/>
            <a:ext cx="1609584" cy="708574"/>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3986" y="87313"/>
            <a:ext cx="1696614" cy="1122363"/>
          </a:xfrm>
          <a:prstGeom prst="rect">
            <a:avLst/>
          </a:prstGeom>
        </p:spPr>
      </p:pic>
      <p:sp>
        <p:nvSpPr>
          <p:cNvPr id="7" name="Title 1"/>
          <p:cNvSpPr txBox="1">
            <a:spLocks/>
          </p:cNvSpPr>
          <p:nvPr/>
        </p:nvSpPr>
        <p:spPr>
          <a:xfrm>
            <a:off x="1737683" y="533400"/>
            <a:ext cx="5498614" cy="990600"/>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GB" b="1" dirty="0" smtClean="0">
                <a:solidFill>
                  <a:schemeClr val="tx2"/>
                </a:solidFill>
                <a:latin typeface="Rockwell" panose="02060603020205020403" pitchFamily="18" charset="0"/>
                <a:ea typeface="Segoe UI Black" panose="020B0A02040204020203" pitchFamily="34" charset="0"/>
                <a:cs typeface="Segoe UI Black" panose="020B0A02040204020203" pitchFamily="34" charset="0"/>
              </a:rPr>
              <a:t>Nouns </a:t>
            </a:r>
            <a:r>
              <a:rPr lang="en-GB" b="1" dirty="0" smtClean="0">
                <a:solidFill>
                  <a:schemeClr val="tx2"/>
                </a:solidFill>
                <a:latin typeface="Rockwell" panose="02060603020205020403" pitchFamily="18" charset="0"/>
                <a:ea typeface="Segoe UI Black" panose="020B0A02040204020203" pitchFamily="34" charset="0"/>
                <a:cs typeface="Segoe UI Black" panose="020B0A02040204020203" pitchFamily="34" charset="0"/>
                <a:sym typeface="Wingdings" panose="05000000000000000000" pitchFamily="2" charset="2"/>
              </a:rPr>
              <a:t> Verbs</a:t>
            </a:r>
            <a:endParaRPr lang="en-GB" dirty="0">
              <a:solidFill>
                <a:schemeClr val="tx2"/>
              </a:solidFill>
              <a:latin typeface="Rockwell" panose="02060603020205020403" pitchFamily="18" charset="0"/>
            </a:endParaRPr>
          </a:p>
        </p:txBody>
      </p:sp>
      <p:pic>
        <p:nvPicPr>
          <p:cNvPr id="8" name="Picture 2" descr="pet-shop"/>
          <p:cNvPicPr>
            <a:picLocks noChangeAspect="1" noChangeArrowheads="1"/>
          </p:cNvPicPr>
          <p:nvPr/>
        </p:nvPicPr>
        <p:blipFill>
          <a:blip r:embed="rId5">
            <a:clrChange>
              <a:clrFrom>
                <a:srgbClr val="FFFFFF"/>
              </a:clrFrom>
              <a:clrTo>
                <a:srgbClr val="FFFFFF">
                  <a:alpha val="0"/>
                </a:srgbClr>
              </a:clrTo>
            </a:clrChange>
          </a:blip>
          <a:srcRect b="24622"/>
          <a:stretch>
            <a:fillRect/>
          </a:stretch>
        </p:blipFill>
        <p:spPr bwMode="auto">
          <a:xfrm>
            <a:off x="75304" y="1327729"/>
            <a:ext cx="2205318" cy="2304687"/>
          </a:xfrm>
          <a:prstGeom prst="rect">
            <a:avLst/>
          </a:prstGeom>
          <a:noFill/>
          <a:ln w="9525">
            <a:noFill/>
            <a:miter lim="800000"/>
            <a:headEnd/>
            <a:tailEnd/>
          </a:ln>
        </p:spPr>
      </p:pic>
      <p:sp>
        <p:nvSpPr>
          <p:cNvPr id="9" name="Text Box 3">
            <a:hlinkClick r:id="" action="ppaction://noaction">
              <a:snd r:embed="rId6" name="fui.wav"/>
            </a:hlinkClick>
          </p:cNvPr>
          <p:cNvSpPr txBox="1">
            <a:spLocks noChangeArrowheads="1"/>
          </p:cNvSpPr>
          <p:nvPr/>
        </p:nvSpPr>
        <p:spPr bwMode="auto">
          <a:xfrm>
            <a:off x="1909027" y="1574202"/>
            <a:ext cx="6408737" cy="488950"/>
          </a:xfrm>
          <a:prstGeom prst="rect">
            <a:avLst/>
          </a:prstGeom>
          <a:noFill/>
          <a:ln w="9525">
            <a:noFill/>
            <a:miter lim="800000"/>
            <a:headEnd/>
            <a:tailEnd/>
          </a:ln>
        </p:spPr>
        <p:txBody>
          <a:bodyPr>
            <a:spAutoFit/>
          </a:bodyPr>
          <a:lstStyle/>
          <a:p>
            <a:pPr>
              <a:spcBef>
                <a:spcPct val="50000"/>
              </a:spcBef>
            </a:pPr>
            <a:r>
              <a:rPr lang="en-GB" sz="2600" b="1" dirty="0" err="1">
                <a:solidFill>
                  <a:schemeClr val="tx2"/>
                </a:solidFill>
                <a:latin typeface="Arial" panose="020B0604020202020204" pitchFamily="34" charset="0"/>
                <a:cs typeface="Arial" panose="020B0604020202020204" pitchFamily="34" charset="0"/>
              </a:rPr>
              <a:t>Fui</a:t>
            </a:r>
            <a:r>
              <a:rPr lang="en-GB" sz="2600" b="1" dirty="0">
                <a:solidFill>
                  <a:schemeClr val="tx2"/>
                </a:solidFill>
                <a:latin typeface="Arial" panose="020B0604020202020204" pitchFamily="34" charset="0"/>
                <a:cs typeface="Arial" panose="020B0604020202020204" pitchFamily="34" charset="0"/>
              </a:rPr>
              <a:t> a la </a:t>
            </a:r>
            <a:r>
              <a:rPr lang="en-GB" sz="2600" b="1" dirty="0" err="1">
                <a:solidFill>
                  <a:schemeClr val="tx2"/>
                </a:solidFill>
                <a:latin typeface="Arial" panose="020B0604020202020204" pitchFamily="34" charset="0"/>
                <a:cs typeface="Arial" panose="020B0604020202020204" pitchFamily="34" charset="0"/>
              </a:rPr>
              <a:t>tienda</a:t>
            </a:r>
            <a:r>
              <a:rPr lang="en-GB" sz="2600" b="1" dirty="0">
                <a:solidFill>
                  <a:schemeClr val="tx2"/>
                </a:solidFill>
                <a:latin typeface="Arial" panose="020B0604020202020204" pitchFamily="34" charset="0"/>
                <a:cs typeface="Arial" panose="020B0604020202020204" pitchFamily="34" charset="0"/>
              </a:rPr>
              <a:t> de </a:t>
            </a:r>
            <a:r>
              <a:rPr lang="en-GB" sz="2600" b="1" dirty="0" err="1">
                <a:solidFill>
                  <a:schemeClr val="tx2"/>
                </a:solidFill>
                <a:latin typeface="Arial" panose="020B0604020202020204" pitchFamily="34" charset="0"/>
                <a:cs typeface="Arial" panose="020B0604020202020204" pitchFamily="34" charset="0"/>
              </a:rPr>
              <a:t>animales</a:t>
            </a:r>
            <a:r>
              <a:rPr lang="en-GB" sz="2600" b="1" dirty="0">
                <a:solidFill>
                  <a:schemeClr val="tx2"/>
                </a:solidFill>
                <a:latin typeface="Arial" panose="020B0604020202020204" pitchFamily="34" charset="0"/>
                <a:cs typeface="Arial" panose="020B0604020202020204" pitchFamily="34" charset="0"/>
              </a:rPr>
              <a:t> y </a:t>
            </a:r>
            <a:r>
              <a:rPr lang="en-GB" sz="2600" b="1" dirty="0" err="1">
                <a:solidFill>
                  <a:schemeClr val="tx2"/>
                </a:solidFill>
                <a:latin typeface="Arial" panose="020B0604020202020204" pitchFamily="34" charset="0"/>
                <a:cs typeface="Arial" panose="020B0604020202020204" pitchFamily="34" charset="0"/>
              </a:rPr>
              <a:t>compré</a:t>
            </a:r>
            <a:r>
              <a:rPr lang="en-GB" sz="2600" b="1" dirty="0">
                <a:solidFill>
                  <a:schemeClr val="tx2"/>
                </a:solidFill>
                <a:latin typeface="Arial" panose="020B0604020202020204" pitchFamily="34" charset="0"/>
                <a:cs typeface="Arial" panose="020B0604020202020204" pitchFamily="34" charset="0"/>
              </a:rPr>
              <a:t> …</a:t>
            </a:r>
          </a:p>
        </p:txBody>
      </p:sp>
      <p:pic>
        <p:nvPicPr>
          <p:cNvPr id="10" name="Picture 6"/>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65393" t="51085" r="25153" b="41240"/>
          <a:stretch>
            <a:fillRect/>
          </a:stretch>
        </p:blipFill>
        <p:spPr bwMode="auto">
          <a:xfrm>
            <a:off x="620688" y="1364155"/>
            <a:ext cx="1234111" cy="94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66552" y="5197039"/>
            <a:ext cx="1300938" cy="1139411"/>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26006" y="2335676"/>
            <a:ext cx="1172253" cy="1327813"/>
          </a:xfrm>
          <a:prstGeom prst="rect">
            <a:avLst/>
          </a:prstGeom>
        </p:spPr>
      </p:pic>
      <p:pic>
        <p:nvPicPr>
          <p:cNvPr id="13" name="Picture 12"/>
          <p:cNvPicPr>
            <a:picLocks noChangeAspect="1"/>
          </p:cNvPicPr>
          <p:nvPr/>
        </p:nvPicPr>
        <p:blipFill>
          <a:blip r:embed="rId10">
            <a:clrChange>
              <a:clrFrom>
                <a:srgbClr val="FFFFFF"/>
              </a:clrFrom>
              <a:clrTo>
                <a:srgbClr val="FFFFFF">
                  <a:alpha val="0"/>
                </a:srgbClr>
              </a:clrTo>
            </a:clrChange>
          </a:blip>
          <a:stretch>
            <a:fillRect/>
          </a:stretch>
        </p:blipFill>
        <p:spPr>
          <a:xfrm>
            <a:off x="7012762" y="2815458"/>
            <a:ext cx="1208519" cy="816958"/>
          </a:xfrm>
          <a:prstGeom prst="rect">
            <a:avLst/>
          </a:prstGeom>
        </p:spPr>
      </p:pic>
      <p:pic>
        <p:nvPicPr>
          <p:cNvPr id="14" name="Picture 5"/>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18051" t="51085" r="63795" b="40656"/>
          <a:stretch>
            <a:fillRect/>
          </a:stretch>
        </p:blipFill>
        <p:spPr bwMode="auto">
          <a:xfrm>
            <a:off x="2280620" y="3794831"/>
            <a:ext cx="2097742" cy="1258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9"/>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16830" t="25330" r="62297" b="67345"/>
          <a:stretch>
            <a:fillRect/>
          </a:stretch>
        </p:blipFill>
        <p:spPr bwMode="auto">
          <a:xfrm>
            <a:off x="4505374" y="2624616"/>
            <a:ext cx="2127327" cy="1092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0"/>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61940" t="24516" r="23668" b="67384"/>
          <a:stretch>
            <a:fillRect/>
          </a:stretch>
        </p:blipFill>
        <p:spPr bwMode="auto">
          <a:xfrm>
            <a:off x="4437573" y="3845934"/>
            <a:ext cx="1927125" cy="1276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8"/>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l="20425" t="38403" r="65076" b="54234"/>
          <a:stretch>
            <a:fillRect/>
          </a:stretch>
        </p:blipFill>
        <p:spPr bwMode="auto">
          <a:xfrm>
            <a:off x="4522170" y="5142183"/>
            <a:ext cx="1901739" cy="1369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836416" y="3771237"/>
            <a:ext cx="1753035" cy="1425802"/>
          </a:xfrm>
          <a:prstGeom prst="rect">
            <a:avLst/>
          </a:prstGeom>
        </p:spPr>
      </p:pic>
      <p:pic>
        <p:nvPicPr>
          <p:cNvPr id="19" name="Picture 7"/>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l="60414" t="39185" r="22287" b="54489"/>
          <a:stretch>
            <a:fillRect/>
          </a:stretch>
        </p:blipFill>
        <p:spPr bwMode="auto">
          <a:xfrm>
            <a:off x="2388590" y="5122342"/>
            <a:ext cx="2047083" cy="1389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164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5" name="Picture 4"/>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410127" y="314755"/>
            <a:ext cx="1609584" cy="708574"/>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3986" y="87313"/>
            <a:ext cx="1696614" cy="1122363"/>
          </a:xfrm>
          <a:prstGeom prst="rect">
            <a:avLst/>
          </a:prstGeom>
        </p:spPr>
      </p:pic>
      <p:sp>
        <p:nvSpPr>
          <p:cNvPr id="7" name="Title 1"/>
          <p:cNvSpPr txBox="1">
            <a:spLocks/>
          </p:cNvSpPr>
          <p:nvPr/>
        </p:nvSpPr>
        <p:spPr>
          <a:xfrm>
            <a:off x="1737683" y="533400"/>
            <a:ext cx="5498614" cy="990600"/>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GB" smtClean="0">
                <a:solidFill>
                  <a:schemeClr val="tx2"/>
                </a:solidFill>
                <a:latin typeface="Segoe UI Black" panose="020B0A02040204020203" pitchFamily="34" charset="0"/>
                <a:ea typeface="Segoe UI Black" panose="020B0A02040204020203" pitchFamily="34" charset="0"/>
                <a:cs typeface="Segoe UI Black" panose="020B0A02040204020203" pitchFamily="34" charset="0"/>
              </a:rPr>
              <a:t>Task 3</a:t>
            </a:r>
            <a:endParaRPr lang="en-GB" dirty="0">
              <a:solidFill>
                <a:schemeClr val="tx2"/>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8" name="Content Placeholder 2"/>
          <p:cNvSpPr txBox="1">
            <a:spLocks/>
          </p:cNvSpPr>
          <p:nvPr/>
        </p:nvSpPr>
        <p:spPr>
          <a:xfrm>
            <a:off x="188259" y="2267174"/>
            <a:ext cx="3738282" cy="4187414"/>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defRPr/>
            </a:pPr>
            <a:endParaRPr lang="en-GB" dirty="0" smtClean="0">
              <a:solidFill>
                <a:schemeClr val="tx2"/>
              </a:solidFill>
              <a:latin typeface="Arial" panose="020B0604020202020204" pitchFamily="34" charset="0"/>
              <a:cs typeface="Arial" panose="020B0604020202020204" pitchFamily="34" charset="0"/>
            </a:endParaRPr>
          </a:p>
          <a:p>
            <a:pPr algn="l">
              <a:defRPr/>
            </a:pPr>
            <a:r>
              <a:rPr lang="en-GB" sz="2600" dirty="0" smtClean="0">
                <a:solidFill>
                  <a:schemeClr val="tx2"/>
                </a:solidFill>
                <a:latin typeface="Arial" panose="020B0604020202020204" pitchFamily="34" charset="0"/>
                <a:cs typeface="Arial" panose="020B0604020202020204" pitchFamily="34" charset="0"/>
              </a:rPr>
              <a:t>Think about language you know:</a:t>
            </a:r>
          </a:p>
          <a:p>
            <a:pPr marL="800100" lvl="1" indent="-457200" algn="l">
              <a:buFont typeface="Arial" panose="020B0604020202020204" pitchFamily="34" charset="0"/>
              <a:buChar char="•"/>
              <a:defRPr/>
            </a:pPr>
            <a:r>
              <a:rPr lang="en-GB" sz="2600" dirty="0" smtClean="0">
                <a:solidFill>
                  <a:schemeClr val="tx2"/>
                </a:solidFill>
                <a:latin typeface="Arial" panose="020B0604020202020204" pitchFamily="34" charset="0"/>
                <a:cs typeface="Arial" panose="020B0604020202020204" pitchFamily="34" charset="0"/>
              </a:rPr>
              <a:t>Questions </a:t>
            </a:r>
          </a:p>
          <a:p>
            <a:pPr marL="800100" lvl="1" indent="-457200" algn="l">
              <a:buFont typeface="Arial" panose="020B0604020202020204" pitchFamily="34" charset="0"/>
              <a:buChar char="•"/>
              <a:defRPr/>
            </a:pPr>
            <a:r>
              <a:rPr lang="en-GB" sz="2600" dirty="0" smtClean="0">
                <a:solidFill>
                  <a:schemeClr val="tx2"/>
                </a:solidFill>
                <a:latin typeface="Arial" panose="020B0604020202020204" pitchFamily="34" charset="0"/>
                <a:cs typeface="Arial" panose="020B0604020202020204" pitchFamily="34" charset="0"/>
              </a:rPr>
              <a:t>Statements (past, present, future, conditional)</a:t>
            </a:r>
          </a:p>
          <a:p>
            <a:pPr marL="800100" lvl="1" indent="-457200" algn="l">
              <a:buFont typeface="Arial" panose="020B0604020202020204" pitchFamily="34" charset="0"/>
              <a:buChar char="•"/>
              <a:defRPr/>
            </a:pPr>
            <a:r>
              <a:rPr lang="en-GB" sz="2600" dirty="0" smtClean="0">
                <a:solidFill>
                  <a:schemeClr val="tx2"/>
                </a:solidFill>
                <a:latin typeface="Arial" panose="020B0604020202020204" pitchFamily="34" charset="0"/>
                <a:cs typeface="Arial" panose="020B0604020202020204" pitchFamily="34" charset="0"/>
              </a:rPr>
              <a:t>Negative statements</a:t>
            </a:r>
          </a:p>
          <a:p>
            <a:pPr marL="800100" lvl="1" indent="-457200" algn="l">
              <a:buFont typeface="Arial" panose="020B0604020202020204" pitchFamily="34" charset="0"/>
              <a:buChar char="•"/>
              <a:defRPr/>
            </a:pPr>
            <a:r>
              <a:rPr lang="en-GB" sz="2600" dirty="0" smtClean="0">
                <a:solidFill>
                  <a:schemeClr val="tx2"/>
                </a:solidFill>
                <a:latin typeface="Arial" panose="020B0604020202020204" pitchFamily="34" charset="0"/>
                <a:cs typeface="Arial" panose="020B0604020202020204" pitchFamily="34" charset="0"/>
              </a:rPr>
              <a:t>Opinions</a:t>
            </a:r>
            <a:endParaRPr lang="en-GB" sz="2600" dirty="0">
              <a:solidFill>
                <a:schemeClr val="tx2"/>
              </a:solidFill>
              <a:latin typeface="Arial" panose="020B0604020202020204" pitchFamily="34" charset="0"/>
              <a:cs typeface="Arial" panose="020B0604020202020204" pitchFamily="34" charset="0"/>
            </a:endParaRPr>
          </a:p>
        </p:txBody>
      </p:sp>
      <p:sp>
        <p:nvSpPr>
          <p:cNvPr id="9" name="Title 1"/>
          <p:cNvSpPr txBox="1">
            <a:spLocks/>
          </p:cNvSpPr>
          <p:nvPr/>
        </p:nvSpPr>
        <p:spPr>
          <a:xfrm>
            <a:off x="266778" y="1495285"/>
            <a:ext cx="7879975" cy="9906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GB" dirty="0" smtClean="0">
                <a:latin typeface="Segoe UI Black" panose="020B0A02040204020203" pitchFamily="34" charset="0"/>
                <a:ea typeface="Segoe UI Black" panose="020B0A02040204020203" pitchFamily="34" charset="0"/>
                <a:cs typeface="Segoe UI Black" panose="020B0A02040204020203" pitchFamily="34" charset="0"/>
              </a:rPr>
              <a:t>KS3 </a:t>
            </a:r>
            <a:r>
              <a:rPr lang="en-GB" dirty="0" smtClean="0">
                <a:latin typeface="Segoe UI Black" panose="020B0A02040204020203" pitchFamily="34" charset="0"/>
                <a:ea typeface="Segoe UI Black" panose="020B0A02040204020203" pitchFamily="34" charset="0"/>
                <a:cs typeface="Segoe UI Black" panose="020B0A02040204020203" pitchFamily="34" charset="0"/>
              </a:rPr>
              <a:t>speaking</a:t>
            </a:r>
            <a:endParaRPr lang="en-GB" dirty="0">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10" name="Rectangle 3"/>
          <p:cNvSpPr txBox="1">
            <a:spLocks noChangeArrowheads="1"/>
          </p:cNvSpPr>
          <p:nvPr/>
        </p:nvSpPr>
        <p:spPr>
          <a:xfrm>
            <a:off x="4486990" y="2823882"/>
            <a:ext cx="4558553" cy="4876800"/>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buClr>
                <a:srgbClr val="4F81BD"/>
              </a:buClr>
              <a:defRPr/>
            </a:pPr>
            <a:r>
              <a:rPr lang="en-GB" dirty="0" smtClean="0">
                <a:solidFill>
                  <a:schemeClr val="tx2"/>
                </a:solidFill>
                <a:latin typeface="Arial" panose="020B0604020202020204" pitchFamily="34" charset="0"/>
                <a:cs typeface="Arial" panose="020B0604020202020204" pitchFamily="34" charset="0"/>
              </a:rPr>
              <a:t>You have 60 seconds</a:t>
            </a:r>
          </a:p>
          <a:p>
            <a:pPr>
              <a:buClr>
                <a:srgbClr val="4F81BD"/>
              </a:buClr>
              <a:defRPr/>
            </a:pPr>
            <a:r>
              <a:rPr lang="en-GB" dirty="0" smtClean="0">
                <a:solidFill>
                  <a:schemeClr val="tx2"/>
                </a:solidFill>
                <a:latin typeface="Arial" panose="020B0604020202020204" pitchFamily="34" charset="0"/>
                <a:cs typeface="Arial" panose="020B0604020202020204" pitchFamily="34" charset="0"/>
              </a:rPr>
              <a:t>In the target language…</a:t>
            </a:r>
          </a:p>
          <a:p>
            <a:pPr>
              <a:buClr>
                <a:srgbClr val="4F81BD"/>
              </a:buClr>
              <a:defRPr/>
            </a:pPr>
            <a:r>
              <a:rPr lang="en-GB" dirty="0" smtClean="0">
                <a:solidFill>
                  <a:schemeClr val="tx2"/>
                </a:solidFill>
                <a:latin typeface="Arial" panose="020B0604020202020204" pitchFamily="34" charset="0"/>
                <a:cs typeface="Arial" panose="020B0604020202020204" pitchFamily="34" charset="0"/>
              </a:rPr>
              <a:t>Take it in turns</a:t>
            </a:r>
          </a:p>
          <a:p>
            <a:pPr>
              <a:buClr>
                <a:srgbClr val="4F81BD"/>
              </a:buClr>
              <a:defRPr/>
            </a:pPr>
            <a:r>
              <a:rPr lang="en-GB" dirty="0" smtClean="0">
                <a:solidFill>
                  <a:schemeClr val="tx2"/>
                </a:solidFill>
                <a:latin typeface="Arial" panose="020B0604020202020204" pitchFamily="34" charset="0"/>
                <a:cs typeface="Arial" panose="020B0604020202020204" pitchFamily="34" charset="0"/>
              </a:rPr>
              <a:t>Say as many sentences about an apple, or apples as you can – from any of the categories - to your neighbour</a:t>
            </a:r>
          </a:p>
          <a:p>
            <a:pPr>
              <a:buClr>
                <a:srgbClr val="4F81BD"/>
              </a:buClr>
              <a:defRPr/>
            </a:pPr>
            <a:r>
              <a:rPr lang="en-GB" dirty="0" smtClean="0">
                <a:solidFill>
                  <a:schemeClr val="tx2"/>
                </a:solidFill>
                <a:latin typeface="Arial" panose="020B0604020202020204" pitchFamily="34" charset="0"/>
                <a:cs typeface="Arial" panose="020B0604020202020204" pitchFamily="34" charset="0"/>
              </a:rPr>
              <a:t>E.g. I like .. , How much is ..?</a:t>
            </a:r>
          </a:p>
          <a:p>
            <a:pPr>
              <a:buClr>
                <a:srgbClr val="4F81BD"/>
              </a:buClr>
              <a:defRPr/>
            </a:pPr>
            <a:endParaRPr lang="en-US" dirty="0" smtClean="0">
              <a:solidFill>
                <a:schemeClr val="tx2"/>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08704" y="1447520"/>
            <a:ext cx="1159530" cy="1286996"/>
          </a:xfrm>
          <a:prstGeom prst="rect">
            <a:avLst/>
          </a:prstGeom>
        </p:spPr>
      </p:pic>
    </p:spTree>
    <p:extLst>
      <p:ext uri="{BB962C8B-B14F-4D97-AF65-F5344CB8AC3E}">
        <p14:creationId xmlns:p14="http://schemas.microsoft.com/office/powerpoint/2010/main" val="407330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5" name="Picture 4"/>
          <p:cNvPicPr>
            <a:picLocks noChangeAspect="1"/>
          </p:cNvPicPr>
          <p:nvPr/>
        </p:nvPicPr>
        <p:blipFill>
          <a:blip r:embed="rId5"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410127" y="314755"/>
            <a:ext cx="1609584" cy="708574"/>
          </a:xfrm>
          <a:prstGeom prst="rect">
            <a:avLst/>
          </a:prstGeom>
        </p:spPr>
      </p:pic>
      <p:pic>
        <p:nvPicPr>
          <p:cNvPr id="6" name="Picture 5"/>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3986" y="87313"/>
            <a:ext cx="1696614" cy="1122363"/>
          </a:xfrm>
          <a:prstGeom prst="rect">
            <a:avLst/>
          </a:prstGeom>
        </p:spPr>
      </p:pic>
      <p:sp>
        <p:nvSpPr>
          <p:cNvPr id="7" name="Title 1"/>
          <p:cNvSpPr txBox="1">
            <a:spLocks/>
          </p:cNvSpPr>
          <p:nvPr/>
        </p:nvSpPr>
        <p:spPr>
          <a:xfrm>
            <a:off x="1737683" y="533400"/>
            <a:ext cx="5498614" cy="990600"/>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GB" sz="4000" b="1" dirty="0" smtClean="0">
                <a:solidFill>
                  <a:schemeClr val="tx2"/>
                </a:solidFill>
                <a:latin typeface="Rockwell" panose="02060603020205020403" pitchFamily="18" charset="0"/>
                <a:ea typeface="Segoe UI Black" panose="020B0A02040204020203" pitchFamily="34" charset="0"/>
                <a:cs typeface="Segoe UI Black" panose="020B0A02040204020203" pitchFamily="34" charset="0"/>
              </a:rPr>
              <a:t>Conversations at KS2</a:t>
            </a:r>
            <a:endParaRPr lang="en-GB" sz="4000" b="1" dirty="0">
              <a:solidFill>
                <a:schemeClr val="tx2"/>
              </a:solidFill>
              <a:latin typeface="Rockwell" panose="02060603020205020403" pitchFamily="18" charset="0"/>
              <a:ea typeface="Segoe UI Black" panose="020B0A02040204020203" pitchFamily="34" charset="0"/>
              <a:cs typeface="Segoe UI Black" panose="020B0A02040204020203" pitchFamily="34" charset="0"/>
            </a:endParaRPr>
          </a:p>
        </p:txBody>
      </p:sp>
      <p:pic>
        <p:nvPicPr>
          <p:cNvPr id="8" name="ConversationModel_Video_G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320800" y="1600200"/>
            <a:ext cx="6502400" cy="4876800"/>
          </a:xfrm>
          <a:prstGeom prst="rect">
            <a:avLst/>
          </a:prstGeom>
        </p:spPr>
      </p:pic>
    </p:spTree>
    <p:extLst>
      <p:ext uri="{BB962C8B-B14F-4D97-AF65-F5344CB8AC3E}">
        <p14:creationId xmlns:p14="http://schemas.microsoft.com/office/powerpoint/2010/main" val="38668622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5" name="Picture 4"/>
          <p:cNvPicPr>
            <a:picLocks noChangeAspect="1"/>
          </p:cNvPicPr>
          <p:nvPr/>
        </p:nvPicPr>
        <p:blipFill>
          <a:blip r:embed="rId5"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410127" y="314755"/>
            <a:ext cx="1609584" cy="708574"/>
          </a:xfrm>
          <a:prstGeom prst="rect">
            <a:avLst/>
          </a:prstGeom>
        </p:spPr>
      </p:pic>
      <p:pic>
        <p:nvPicPr>
          <p:cNvPr id="6" name="Picture 5"/>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3986" y="87313"/>
            <a:ext cx="1696614" cy="1122363"/>
          </a:xfrm>
          <a:prstGeom prst="rect">
            <a:avLst/>
          </a:prstGeom>
        </p:spPr>
      </p:pic>
      <p:pic>
        <p:nvPicPr>
          <p:cNvPr id="7" name="Whatarethequestis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57200" y="1222376"/>
            <a:ext cx="8045450" cy="4525963"/>
          </a:xfrm>
          <a:prstGeom prst="rect">
            <a:avLst/>
          </a:prstGeom>
        </p:spPr>
      </p:pic>
      <p:sp>
        <p:nvSpPr>
          <p:cNvPr id="8" name="TextBox 7"/>
          <p:cNvSpPr txBox="1"/>
          <p:nvPr/>
        </p:nvSpPr>
        <p:spPr>
          <a:xfrm>
            <a:off x="776614" y="6087649"/>
            <a:ext cx="7440460" cy="369332"/>
          </a:xfrm>
          <a:prstGeom prst="rect">
            <a:avLst/>
          </a:prstGeom>
          <a:noFill/>
        </p:spPr>
        <p:txBody>
          <a:bodyPr wrap="square" rtlCol="0">
            <a:spAutoFit/>
          </a:bodyPr>
          <a:lstStyle/>
          <a:p>
            <a:pPr algn="r"/>
            <a:r>
              <a:rPr lang="en-GB" dirty="0" smtClean="0">
                <a:solidFill>
                  <a:prstClr val="black"/>
                </a:solidFill>
              </a:rPr>
              <a:t>Video extract from Pearson KS3 Toolkit </a:t>
            </a:r>
            <a:r>
              <a:rPr lang="en-GB" dirty="0" smtClean="0">
                <a:solidFill>
                  <a:prstClr val="black"/>
                </a:solidFill>
                <a:hlinkClick r:id="rId8"/>
              </a:rPr>
              <a:t>http://www.rachelhawkes.com/</a:t>
            </a:r>
            <a:r>
              <a:rPr lang="en-GB" dirty="0" smtClean="0">
                <a:solidFill>
                  <a:prstClr val="black"/>
                </a:solidFill>
              </a:rPr>
              <a:t> </a:t>
            </a:r>
            <a:endParaRPr lang="en-GB" dirty="0">
              <a:solidFill>
                <a:prstClr val="black"/>
              </a:solidFill>
            </a:endParaRPr>
          </a:p>
        </p:txBody>
      </p:sp>
      <p:sp>
        <p:nvSpPr>
          <p:cNvPr id="9" name="Title 1"/>
          <p:cNvSpPr txBox="1">
            <a:spLocks/>
          </p:cNvSpPr>
          <p:nvPr/>
        </p:nvSpPr>
        <p:spPr>
          <a:xfrm>
            <a:off x="1803643" y="219076"/>
            <a:ext cx="5498614" cy="990600"/>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GB" sz="4000" b="1" dirty="0" smtClean="0">
                <a:solidFill>
                  <a:schemeClr val="tx2"/>
                </a:solidFill>
                <a:latin typeface="Rockwell" panose="02060603020205020403" pitchFamily="18" charset="0"/>
                <a:ea typeface="Segoe UI Black" panose="020B0A02040204020203" pitchFamily="34" charset="0"/>
                <a:cs typeface="Segoe UI Black" panose="020B0A02040204020203" pitchFamily="34" charset="0"/>
              </a:rPr>
              <a:t>Conversations at Y7</a:t>
            </a:r>
            <a:endParaRPr lang="en-GB" sz="4000" b="1" dirty="0">
              <a:solidFill>
                <a:schemeClr val="tx2"/>
              </a:solidFill>
              <a:latin typeface="Rockwell" panose="02060603020205020403" pitchFamily="18" charset="0"/>
              <a:ea typeface="Segoe UI Black" panose="020B0A02040204020203" pitchFamily="34" charset="0"/>
              <a:cs typeface="Segoe UI Black" panose="020B0A02040204020203" pitchFamily="34" charset="0"/>
            </a:endParaRPr>
          </a:p>
        </p:txBody>
      </p:sp>
    </p:spTree>
    <p:extLst>
      <p:ext uri="{BB962C8B-B14F-4D97-AF65-F5344CB8AC3E}">
        <p14:creationId xmlns:p14="http://schemas.microsoft.com/office/powerpoint/2010/main" val="939127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5" name="Picture 4"/>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410127" y="314755"/>
            <a:ext cx="1609584" cy="708574"/>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3986" y="87313"/>
            <a:ext cx="1696614" cy="1122363"/>
          </a:xfrm>
          <a:prstGeom prst="rect">
            <a:avLst/>
          </a:prstGeom>
        </p:spPr>
      </p:pic>
      <p:pic>
        <p:nvPicPr>
          <p:cNvPr id="2" name="Picture 1"/>
          <p:cNvPicPr>
            <a:picLocks noChangeAspect="1"/>
          </p:cNvPicPr>
          <p:nvPr/>
        </p:nvPicPr>
        <p:blipFill>
          <a:blip r:embed="rId5"/>
          <a:stretch>
            <a:fillRect/>
          </a:stretch>
        </p:blipFill>
        <p:spPr>
          <a:xfrm>
            <a:off x="759243" y="1036029"/>
            <a:ext cx="7288191" cy="5229380"/>
          </a:xfrm>
          <a:prstGeom prst="rect">
            <a:avLst/>
          </a:prstGeom>
        </p:spPr>
      </p:pic>
      <p:sp>
        <p:nvSpPr>
          <p:cNvPr id="8" name="Title 1"/>
          <p:cNvSpPr txBox="1">
            <a:spLocks/>
          </p:cNvSpPr>
          <p:nvPr/>
        </p:nvSpPr>
        <p:spPr>
          <a:xfrm>
            <a:off x="1717542" y="153194"/>
            <a:ext cx="5498614" cy="990600"/>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GB" sz="4000" b="1" dirty="0" smtClean="0">
                <a:solidFill>
                  <a:schemeClr val="tx2"/>
                </a:solidFill>
                <a:latin typeface="Rockwell" panose="02060603020205020403" pitchFamily="18" charset="0"/>
                <a:ea typeface="Segoe UI Black" panose="020B0A02040204020203" pitchFamily="34" charset="0"/>
                <a:cs typeface="Segoe UI Black" panose="020B0A02040204020203" pitchFamily="34" charset="0"/>
              </a:rPr>
              <a:t>Conversations at Y11</a:t>
            </a:r>
            <a:endParaRPr lang="en-GB" sz="4000" b="1" dirty="0">
              <a:solidFill>
                <a:schemeClr val="tx2"/>
              </a:solidFill>
              <a:latin typeface="Rockwell" panose="02060603020205020403" pitchFamily="18" charset="0"/>
              <a:ea typeface="Segoe UI Black" panose="020B0A02040204020203" pitchFamily="34" charset="0"/>
              <a:cs typeface="Segoe UI Black" panose="020B0A02040204020203" pitchFamily="34" charset="0"/>
            </a:endParaRPr>
          </a:p>
        </p:txBody>
      </p:sp>
      <p:sp>
        <p:nvSpPr>
          <p:cNvPr id="9" name="Cloud Callout 8"/>
          <p:cNvSpPr/>
          <p:nvPr/>
        </p:nvSpPr>
        <p:spPr>
          <a:xfrm>
            <a:off x="6782790" y="1036030"/>
            <a:ext cx="2196110" cy="1056482"/>
          </a:xfrm>
          <a:prstGeom prst="cloudCallout">
            <a:avLst>
              <a:gd name="adj1" fmla="val -21188"/>
              <a:gd name="adj2" fmla="val 112195"/>
            </a:avLst>
          </a:prstGeom>
          <a:solidFill>
            <a:sysClr val="windowText" lastClr="000000"/>
          </a:solidFill>
          <a:ln w="12700" cap="flat" cmpd="sng" algn="ctr">
            <a:solidFill>
              <a:srgbClr val="5B9BD5">
                <a:shade val="50000"/>
              </a:srgbClr>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white"/>
                </a:solidFill>
                <a:effectLst/>
                <a:uLnTx/>
                <a:uFillTx/>
                <a:latin typeface="Calibri" panose="020F0502020204030204"/>
                <a:ea typeface="+mn-ea"/>
                <a:cs typeface="+mn-cs"/>
              </a:rPr>
              <a:t>¿</a:t>
            </a:r>
            <a:r>
              <a:rPr kumimoji="0" lang="en-US" sz="2200" b="0" i="0" u="none" strike="noStrike" kern="0" cap="none" spc="0" normalizeH="0" baseline="0" noProof="0" dirty="0" err="1">
                <a:ln>
                  <a:noFill/>
                </a:ln>
                <a:solidFill>
                  <a:prstClr val="white"/>
                </a:solidFill>
                <a:effectLst/>
                <a:uLnTx/>
                <a:uFillTx/>
                <a:latin typeface="Calibri" panose="020F0502020204030204"/>
                <a:ea typeface="+mn-ea"/>
                <a:cs typeface="+mn-cs"/>
              </a:rPr>
              <a:t>Qué</a:t>
            </a:r>
            <a:r>
              <a:rPr kumimoji="0" lang="en-US" sz="2200" b="0" i="0" u="none" strike="noStrike" kern="0" cap="none" spc="0" normalizeH="0" baseline="0" noProof="0" dirty="0">
                <a:ln>
                  <a:noFill/>
                </a:ln>
                <a:solidFill>
                  <a:prstClr val="white"/>
                </a:solidFill>
                <a:effectLst/>
                <a:uLnTx/>
                <a:uFillTx/>
                <a:latin typeface="Calibri" panose="020F0502020204030204"/>
                <a:ea typeface="+mn-ea"/>
                <a:cs typeface="+mn-cs"/>
              </a:rPr>
              <a:t> </a:t>
            </a:r>
            <a:r>
              <a:rPr kumimoji="0" lang="en-US" sz="2200" b="0" i="0" u="none" strike="noStrike" kern="0" cap="none" spc="0" normalizeH="0" baseline="0" noProof="0" dirty="0" smtClean="0">
                <a:ln>
                  <a:noFill/>
                </a:ln>
                <a:solidFill>
                  <a:prstClr val="white"/>
                </a:solidFill>
                <a:effectLst/>
                <a:uLnTx/>
                <a:uFillTx/>
                <a:latin typeface="Calibri" panose="020F0502020204030204"/>
                <a:ea typeface="+mn-ea"/>
                <a:cs typeface="+mn-cs"/>
              </a:rPr>
              <a:t>hay </a:t>
            </a:r>
            <a:r>
              <a:rPr kumimoji="0" lang="en-US" sz="2200" b="0" i="0" u="none" strike="noStrike" kern="0" cap="none" spc="0" normalizeH="0" baseline="0" noProof="0" dirty="0">
                <a:ln>
                  <a:noFill/>
                </a:ln>
                <a:solidFill>
                  <a:prstClr val="white"/>
                </a:solidFill>
                <a:effectLst/>
                <a:uLnTx/>
                <a:uFillTx/>
                <a:latin typeface="Calibri" panose="020F0502020204030204"/>
                <a:ea typeface="+mn-ea"/>
                <a:cs typeface="+mn-cs"/>
              </a:rPr>
              <a:t>en la </a:t>
            </a:r>
            <a:r>
              <a:rPr kumimoji="0" lang="en-US" sz="2200" b="0" i="0" u="none" strike="noStrike" kern="0" cap="none" spc="0" normalizeH="0" baseline="0" noProof="0" dirty="0" err="1">
                <a:ln>
                  <a:noFill/>
                </a:ln>
                <a:solidFill>
                  <a:prstClr val="white"/>
                </a:solidFill>
                <a:effectLst/>
                <a:uLnTx/>
                <a:uFillTx/>
                <a:latin typeface="Calibri" panose="020F0502020204030204"/>
                <a:ea typeface="+mn-ea"/>
                <a:cs typeface="+mn-cs"/>
              </a:rPr>
              <a:t>foto</a:t>
            </a:r>
            <a:r>
              <a:rPr kumimoji="0" lang="en-US" sz="2200" b="0" i="0" u="none" strike="noStrike" kern="0" cap="none" spc="0" normalizeH="0" baseline="0" noProof="0" dirty="0">
                <a:ln>
                  <a:noFill/>
                </a:ln>
                <a:solidFill>
                  <a:prstClr val="white"/>
                </a:solidFill>
                <a:effectLst/>
                <a:uLnTx/>
                <a:uFillTx/>
                <a:latin typeface="Calibri" panose="020F0502020204030204"/>
                <a:ea typeface="+mn-ea"/>
                <a:cs typeface="+mn-cs"/>
              </a:rPr>
              <a:t>?</a:t>
            </a:r>
            <a:endParaRPr kumimoji="0" lang="en-US" sz="22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p:cNvSpPr/>
          <p:nvPr/>
        </p:nvSpPr>
        <p:spPr>
          <a:xfrm>
            <a:off x="925132" y="5956127"/>
            <a:ext cx="1710726" cy="923330"/>
          </a:xfrm>
          <a:prstGeom prst="rect">
            <a:avLst/>
          </a:prstGeom>
          <a:noFill/>
        </p:spPr>
        <p:txBody>
          <a:bodyPr wrap="none" lIns="91440" tIns="45720" rIns="91440" bIns="45720">
            <a:spAutoFit/>
          </a:bodyPr>
          <a:lstStyle/>
          <a:p>
            <a:pPr algn="ctr"/>
            <a:r>
              <a:rPr lang="en-US" sz="54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S-H-E</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11" name="TextBox 10"/>
          <p:cNvSpPr txBox="1"/>
          <p:nvPr/>
        </p:nvSpPr>
        <p:spPr>
          <a:xfrm>
            <a:off x="6782790" y="6398181"/>
            <a:ext cx="2232212" cy="369332"/>
          </a:xfrm>
          <a:prstGeom prst="rect">
            <a:avLst/>
          </a:prstGeom>
          <a:noFill/>
        </p:spPr>
        <p:txBody>
          <a:bodyPr wrap="square" rtlCol="0">
            <a:spAutoFit/>
          </a:bodyPr>
          <a:lstStyle/>
          <a:p>
            <a:r>
              <a:rPr lang="en-GB" dirty="0" smtClean="0"/>
              <a:t>P-A-L-M-(W)</a:t>
            </a:r>
            <a:endParaRPr lang="en-GB" dirty="0"/>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6980" y="6058693"/>
            <a:ext cx="474500" cy="552653"/>
          </a:xfrm>
          <a:prstGeom prst="rect">
            <a:avLst/>
          </a:prstGeom>
        </p:spPr>
      </p:pic>
      <p:sp>
        <p:nvSpPr>
          <p:cNvPr id="13" name="Cloud Callout 12"/>
          <p:cNvSpPr/>
          <p:nvPr/>
        </p:nvSpPr>
        <p:spPr>
          <a:xfrm>
            <a:off x="6501155" y="3223322"/>
            <a:ext cx="2357437" cy="972160"/>
          </a:xfrm>
          <a:prstGeom prst="cloudCallout">
            <a:avLst>
              <a:gd name="adj1" fmla="val -49061"/>
              <a:gd name="adj2" fmla="val -8891"/>
            </a:avLst>
          </a:prstGeom>
          <a:solidFill>
            <a:sysClr val="windowText" lastClr="000000"/>
          </a:solidFill>
          <a:ln w="12700" cap="flat" cmpd="sng" algn="ctr">
            <a:solidFill>
              <a:srgbClr val="5B9BD5">
                <a:shade val="50000"/>
              </a:srgbClr>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white"/>
                </a:solidFill>
                <a:effectLst/>
                <a:uLnTx/>
                <a:uFillTx/>
                <a:latin typeface="Calibri" panose="020F0502020204030204"/>
                <a:ea typeface="+mn-ea"/>
                <a:cs typeface="+mn-cs"/>
              </a:rPr>
              <a:t>¿</a:t>
            </a:r>
            <a:r>
              <a:rPr kumimoji="0" lang="en-US" sz="2200" b="0" i="0" u="none" strike="noStrike" kern="0" cap="none" spc="0" normalizeH="0" baseline="0" noProof="0" dirty="0" err="1">
                <a:ln>
                  <a:noFill/>
                </a:ln>
                <a:solidFill>
                  <a:prstClr val="white"/>
                </a:solidFill>
                <a:effectLst/>
                <a:uLnTx/>
                <a:uFillTx/>
                <a:latin typeface="Calibri" panose="020F0502020204030204"/>
                <a:ea typeface="+mn-ea"/>
                <a:cs typeface="+mn-cs"/>
              </a:rPr>
              <a:t>Dónde</a:t>
            </a:r>
            <a:r>
              <a:rPr kumimoji="0" lang="en-US" sz="2200" b="0" i="0" u="none" strike="noStrike" kern="0" cap="none" spc="0" normalizeH="0" baseline="0" noProof="0" dirty="0">
                <a:ln>
                  <a:noFill/>
                </a:ln>
                <a:solidFill>
                  <a:prstClr val="white"/>
                </a:solidFill>
                <a:effectLst/>
                <a:uLnTx/>
                <a:uFillTx/>
                <a:latin typeface="Calibri" panose="020F0502020204030204"/>
                <a:ea typeface="+mn-ea"/>
                <a:cs typeface="+mn-cs"/>
              </a:rPr>
              <a:t> </a:t>
            </a:r>
            <a:r>
              <a:rPr kumimoji="0" lang="en-US" sz="2200" b="0" i="0" u="none" strike="noStrike" kern="0" cap="none" spc="0" normalizeH="0" baseline="0" noProof="0" dirty="0" err="1" smtClean="0">
                <a:ln>
                  <a:noFill/>
                </a:ln>
                <a:solidFill>
                  <a:prstClr val="white"/>
                </a:solidFill>
                <a:effectLst/>
                <a:uLnTx/>
                <a:uFillTx/>
                <a:latin typeface="Calibri" panose="020F0502020204030204"/>
                <a:ea typeface="+mn-ea"/>
                <a:cs typeface="+mn-cs"/>
              </a:rPr>
              <a:t>está</a:t>
            </a:r>
            <a:r>
              <a:rPr kumimoji="0" lang="en-US" sz="2200" b="0" i="0" u="none" strike="noStrike" kern="0" cap="none" spc="0" normalizeH="0" baseline="0" noProof="0" dirty="0" smtClean="0">
                <a:ln>
                  <a:noFill/>
                </a:ln>
                <a:solidFill>
                  <a:prstClr val="white"/>
                </a:solidFill>
                <a:effectLst/>
                <a:uLnTx/>
                <a:uFillTx/>
                <a:latin typeface="Calibri" panose="020F0502020204030204"/>
                <a:ea typeface="+mn-ea"/>
                <a:cs typeface="+mn-cs"/>
              </a:rPr>
              <a:t>(n)?</a:t>
            </a:r>
            <a:endParaRPr kumimoji="0" lang="en-US" sz="22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4" name="Cloud Callout 13"/>
          <p:cNvSpPr/>
          <p:nvPr/>
        </p:nvSpPr>
        <p:spPr>
          <a:xfrm>
            <a:off x="6722042" y="2079811"/>
            <a:ext cx="2256858" cy="1003342"/>
          </a:xfrm>
          <a:prstGeom prst="cloudCallout">
            <a:avLst>
              <a:gd name="adj1" fmla="val -50864"/>
              <a:gd name="adj2" fmla="val 4546"/>
            </a:avLst>
          </a:prstGeom>
          <a:solidFill>
            <a:sysClr val="windowText" lastClr="000000"/>
          </a:solidFill>
          <a:ln w="12700" cap="flat" cmpd="sng" algn="ctr">
            <a:solidFill>
              <a:srgbClr val="5B9BD5">
                <a:shade val="50000"/>
              </a:srgbClr>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200" kern="0" dirty="0" smtClean="0">
                <a:solidFill>
                  <a:prstClr val="white"/>
                </a:solidFill>
                <a:latin typeface="Calibri" panose="020F0502020204030204"/>
              </a:rPr>
              <a:t>Da </a:t>
            </a:r>
            <a:r>
              <a:rPr lang="en-US" sz="2200" kern="0" dirty="0" err="1" smtClean="0">
                <a:solidFill>
                  <a:prstClr val="white"/>
                </a:solidFill>
                <a:latin typeface="Calibri" panose="020F0502020204030204"/>
              </a:rPr>
              <a:t>detalles</a:t>
            </a:r>
            <a:r>
              <a:rPr lang="en-US" sz="2200" kern="0" dirty="0" smtClean="0">
                <a:solidFill>
                  <a:prstClr val="white"/>
                </a:solidFill>
                <a:latin typeface="Calibri" panose="020F0502020204030204"/>
              </a:rPr>
              <a:t> </a:t>
            </a:r>
            <a:r>
              <a:rPr lang="en-US" sz="2200" kern="0" dirty="0" err="1" smtClean="0">
                <a:solidFill>
                  <a:prstClr val="white"/>
                </a:solidFill>
                <a:latin typeface="Calibri" panose="020F0502020204030204"/>
              </a:rPr>
              <a:t>físicos</a:t>
            </a:r>
            <a:endParaRPr kumimoji="0" lang="en-US" sz="22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 name="Cloud Callout 14"/>
          <p:cNvSpPr/>
          <p:nvPr/>
        </p:nvSpPr>
        <p:spPr>
          <a:xfrm>
            <a:off x="6267867" y="4138996"/>
            <a:ext cx="2428875" cy="889651"/>
          </a:xfrm>
          <a:prstGeom prst="cloudCallout">
            <a:avLst>
              <a:gd name="adj1" fmla="val -51707"/>
              <a:gd name="adj2" fmla="val -5843"/>
            </a:avLst>
          </a:prstGeom>
          <a:solidFill>
            <a:sysClr val="windowText" lastClr="000000"/>
          </a:solidFill>
          <a:ln w="12700" cap="flat" cmpd="sng" algn="ctr">
            <a:solidFill>
              <a:srgbClr val="5B9BD5">
                <a:shade val="50000"/>
              </a:srgbClr>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smtClean="0">
                <a:ln>
                  <a:noFill/>
                </a:ln>
                <a:solidFill>
                  <a:prstClr val="white"/>
                </a:solidFill>
                <a:effectLst/>
                <a:uLnTx/>
                <a:uFillTx/>
                <a:latin typeface="Calibri" panose="020F0502020204030204"/>
                <a:ea typeface="+mn-ea"/>
                <a:cs typeface="+mn-cs"/>
              </a:rPr>
              <a:t>¿</a:t>
            </a:r>
            <a:r>
              <a:rPr kumimoji="0" lang="en-US" sz="2200" b="0" i="0" u="none" strike="noStrike" kern="0" cap="none" spc="0" normalizeH="0" baseline="0" noProof="0" dirty="0" err="1" smtClean="0">
                <a:ln>
                  <a:noFill/>
                </a:ln>
                <a:solidFill>
                  <a:prstClr val="white"/>
                </a:solidFill>
                <a:effectLst/>
                <a:uLnTx/>
                <a:uFillTx/>
                <a:latin typeface="Calibri" panose="020F0502020204030204"/>
                <a:ea typeface="+mn-ea"/>
                <a:cs typeface="+mn-cs"/>
              </a:rPr>
              <a:t>Por</a:t>
            </a:r>
            <a:r>
              <a:rPr kumimoji="0" lang="en-US" sz="2200" b="0" i="0" u="none" strike="noStrike" kern="0" cap="none" spc="0" normalizeH="0" baseline="0" noProof="0" dirty="0" smtClean="0">
                <a:ln>
                  <a:noFill/>
                </a:ln>
                <a:solidFill>
                  <a:prstClr val="white"/>
                </a:solidFill>
                <a:effectLst/>
                <a:uLnTx/>
                <a:uFillTx/>
                <a:latin typeface="Calibri" panose="020F0502020204030204"/>
                <a:ea typeface="+mn-ea"/>
                <a:cs typeface="+mn-cs"/>
              </a:rPr>
              <a:t> </a:t>
            </a:r>
            <a:r>
              <a:rPr kumimoji="0" lang="en-US" sz="2200" b="0" i="0" u="none" strike="noStrike" kern="0" cap="none" spc="0" normalizeH="0" baseline="0" noProof="0" dirty="0" err="1" smtClean="0">
                <a:ln>
                  <a:noFill/>
                </a:ln>
                <a:solidFill>
                  <a:prstClr val="white"/>
                </a:solidFill>
                <a:effectLst/>
                <a:uLnTx/>
                <a:uFillTx/>
                <a:latin typeface="Calibri" panose="020F0502020204030204"/>
                <a:ea typeface="+mn-ea"/>
                <a:cs typeface="+mn-cs"/>
              </a:rPr>
              <a:t>qué</a:t>
            </a:r>
            <a:r>
              <a:rPr kumimoji="0" lang="en-US" sz="2200" b="0" i="0" u="none" strike="noStrike" kern="0" cap="none" spc="0" normalizeH="0" baseline="0" noProof="0" dirty="0" smtClean="0">
                <a:ln>
                  <a:noFill/>
                </a:ln>
                <a:solidFill>
                  <a:prstClr val="white"/>
                </a:solidFill>
                <a:effectLst/>
                <a:uLnTx/>
                <a:uFillTx/>
                <a:latin typeface="Calibri" panose="020F0502020204030204"/>
                <a:ea typeface="+mn-ea"/>
                <a:cs typeface="+mn-cs"/>
              </a:rPr>
              <a:t> </a:t>
            </a:r>
            <a:r>
              <a:rPr kumimoji="0" lang="en-US" sz="2200" b="0" i="0" u="none" strike="noStrike" kern="0" cap="none" spc="0" normalizeH="0" baseline="0" noProof="0" dirty="0" err="1" smtClean="0">
                <a:ln>
                  <a:noFill/>
                </a:ln>
                <a:solidFill>
                  <a:prstClr val="white"/>
                </a:solidFill>
                <a:effectLst/>
                <a:uLnTx/>
                <a:uFillTx/>
                <a:latin typeface="Calibri" panose="020F0502020204030204"/>
                <a:ea typeface="+mn-ea"/>
                <a:cs typeface="+mn-cs"/>
              </a:rPr>
              <a:t>crees</a:t>
            </a:r>
            <a:r>
              <a:rPr kumimoji="0" lang="en-US" sz="2200" b="0" i="0" u="none" strike="noStrike" kern="0" cap="none" spc="0" normalizeH="0" noProof="0" dirty="0" smtClean="0">
                <a:ln>
                  <a:noFill/>
                </a:ln>
                <a:solidFill>
                  <a:prstClr val="white"/>
                </a:solidFill>
                <a:effectLst/>
                <a:uLnTx/>
                <a:uFillTx/>
                <a:latin typeface="Calibri" panose="020F0502020204030204"/>
                <a:ea typeface="+mn-ea"/>
                <a:cs typeface="+mn-cs"/>
              </a:rPr>
              <a:t> </a:t>
            </a:r>
            <a:r>
              <a:rPr kumimoji="0" lang="en-US" sz="2200" b="0" i="0" u="none" strike="noStrike" kern="0" cap="none" spc="0" normalizeH="0" noProof="0" dirty="0" err="1" smtClean="0">
                <a:ln>
                  <a:noFill/>
                </a:ln>
                <a:solidFill>
                  <a:prstClr val="white"/>
                </a:solidFill>
                <a:effectLst/>
                <a:uLnTx/>
                <a:uFillTx/>
                <a:latin typeface="Calibri" panose="020F0502020204030204"/>
                <a:ea typeface="+mn-ea"/>
                <a:cs typeface="+mn-cs"/>
              </a:rPr>
              <a:t>esto</a:t>
            </a:r>
            <a:r>
              <a:rPr kumimoji="0" lang="en-US" sz="2200" b="0" i="0" u="none" strike="noStrike" kern="0" cap="none" spc="0" normalizeH="0" noProof="0" dirty="0" smtClean="0">
                <a:ln>
                  <a:noFill/>
                </a:ln>
                <a:solidFill>
                  <a:prstClr val="white"/>
                </a:solidFill>
                <a:effectLst/>
                <a:uLnTx/>
                <a:uFillTx/>
                <a:latin typeface="Calibri" panose="020F0502020204030204"/>
                <a:ea typeface="+mn-ea"/>
                <a:cs typeface="+mn-cs"/>
              </a:rPr>
              <a:t>?</a:t>
            </a:r>
            <a:endParaRPr kumimoji="0" lang="en-US" sz="22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 name="Cloud Callout 15"/>
          <p:cNvSpPr/>
          <p:nvPr/>
        </p:nvSpPr>
        <p:spPr>
          <a:xfrm>
            <a:off x="264006" y="4119242"/>
            <a:ext cx="2357438" cy="1096225"/>
          </a:xfrm>
          <a:prstGeom prst="cloudCallout">
            <a:avLst>
              <a:gd name="adj1" fmla="val 51002"/>
              <a:gd name="adj2" fmla="val -22711"/>
            </a:avLst>
          </a:prstGeom>
          <a:solidFill>
            <a:sysClr val="windowText" lastClr="000000"/>
          </a:solidFill>
          <a:ln w="12700" cap="flat" cmpd="sng" algn="ctr">
            <a:solidFill>
              <a:srgbClr val="5B9BD5">
                <a:shade val="50000"/>
              </a:srgbClr>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smtClean="0">
                <a:ln>
                  <a:noFill/>
                </a:ln>
                <a:solidFill>
                  <a:prstClr val="white"/>
                </a:solidFill>
                <a:effectLst/>
                <a:uLnTx/>
                <a:uFillTx/>
                <a:latin typeface="Calibri" panose="020F0502020204030204"/>
                <a:ea typeface="+mn-ea"/>
                <a:cs typeface="+mn-cs"/>
              </a:rPr>
              <a:t>¿</a:t>
            </a:r>
            <a:r>
              <a:rPr kumimoji="0" lang="en-US" sz="2200" b="0" i="0" u="none" strike="noStrike" kern="0" cap="none" spc="0" normalizeH="0" baseline="0" noProof="0" dirty="0" err="1" smtClean="0">
                <a:ln>
                  <a:noFill/>
                </a:ln>
                <a:solidFill>
                  <a:prstClr val="white"/>
                </a:solidFill>
                <a:effectLst/>
                <a:uLnTx/>
                <a:uFillTx/>
                <a:latin typeface="Calibri" panose="020F0502020204030204"/>
                <a:ea typeface="+mn-ea"/>
                <a:cs typeface="+mn-cs"/>
              </a:rPr>
              <a:t>Qué</a:t>
            </a:r>
            <a:r>
              <a:rPr kumimoji="0" lang="en-US" sz="2200" b="0" i="0" u="none" strike="noStrike" kern="0" cap="none" spc="0" normalizeH="0" baseline="0" noProof="0" dirty="0" smtClean="0">
                <a:ln>
                  <a:noFill/>
                </a:ln>
                <a:solidFill>
                  <a:prstClr val="white"/>
                </a:solidFill>
                <a:effectLst/>
                <a:uLnTx/>
                <a:uFillTx/>
                <a:latin typeface="Calibri" panose="020F0502020204030204"/>
                <a:ea typeface="+mn-ea"/>
                <a:cs typeface="+mn-cs"/>
              </a:rPr>
              <a:t> </a:t>
            </a:r>
            <a:r>
              <a:rPr kumimoji="0" lang="en-US" sz="2200" b="0" i="0" u="none" strike="noStrike" kern="0" cap="none" spc="0" normalizeH="0" baseline="0" noProof="0" dirty="0" err="1" smtClean="0">
                <a:ln>
                  <a:noFill/>
                </a:ln>
                <a:solidFill>
                  <a:prstClr val="white"/>
                </a:solidFill>
                <a:effectLst/>
                <a:uLnTx/>
                <a:uFillTx/>
                <a:latin typeface="Calibri" panose="020F0502020204030204"/>
                <a:ea typeface="+mn-ea"/>
                <a:cs typeface="+mn-cs"/>
              </a:rPr>
              <a:t>están</a:t>
            </a:r>
            <a:r>
              <a:rPr kumimoji="0" lang="en-US" sz="2200" b="0" i="0" u="none" strike="noStrike" kern="0" cap="none" spc="0" normalizeH="0" baseline="0" noProof="0" dirty="0" smtClean="0">
                <a:ln>
                  <a:noFill/>
                </a:ln>
                <a:solidFill>
                  <a:prstClr val="white"/>
                </a:solidFill>
                <a:effectLst/>
                <a:uLnTx/>
                <a:uFillTx/>
                <a:latin typeface="Calibri" panose="020F0502020204030204"/>
                <a:ea typeface="+mn-ea"/>
                <a:cs typeface="+mn-cs"/>
              </a:rPr>
              <a:t> </a:t>
            </a:r>
            <a:r>
              <a:rPr kumimoji="0" lang="en-US" sz="2200" b="0" i="0" u="none" strike="noStrike" kern="0" cap="none" spc="0" normalizeH="0" baseline="0" noProof="0" dirty="0" err="1" smtClean="0">
                <a:ln>
                  <a:noFill/>
                </a:ln>
                <a:solidFill>
                  <a:prstClr val="white"/>
                </a:solidFill>
                <a:effectLst/>
                <a:uLnTx/>
                <a:uFillTx/>
                <a:latin typeface="Calibri" panose="020F0502020204030204"/>
                <a:ea typeface="+mn-ea"/>
                <a:cs typeface="+mn-cs"/>
              </a:rPr>
              <a:t>haciendo</a:t>
            </a:r>
            <a:r>
              <a:rPr kumimoji="0" lang="en-US" sz="2200" b="0" i="0" u="none" strike="noStrike" kern="0" cap="none" spc="0" normalizeH="0" baseline="0" noProof="0" dirty="0" smtClean="0">
                <a:ln>
                  <a:noFill/>
                </a:ln>
                <a:solidFill>
                  <a:prstClr val="white"/>
                </a:solidFill>
                <a:effectLst/>
                <a:uLnTx/>
                <a:uFillTx/>
                <a:latin typeface="Calibri" panose="020F0502020204030204"/>
                <a:ea typeface="+mn-ea"/>
                <a:cs typeface="+mn-cs"/>
              </a:rPr>
              <a:t>?</a:t>
            </a:r>
            <a:endParaRPr kumimoji="0" lang="en-US" sz="22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 name="Cloud Callout 16"/>
          <p:cNvSpPr/>
          <p:nvPr/>
        </p:nvSpPr>
        <p:spPr>
          <a:xfrm>
            <a:off x="135497" y="2834277"/>
            <a:ext cx="3214511" cy="1304719"/>
          </a:xfrm>
          <a:prstGeom prst="cloudCallout">
            <a:avLst>
              <a:gd name="adj1" fmla="val 51969"/>
              <a:gd name="adj2" fmla="val -7250"/>
            </a:avLst>
          </a:prstGeom>
          <a:solidFill>
            <a:sysClr val="windowText" lastClr="000000"/>
          </a:solidFill>
          <a:ln w="12700" cap="flat" cmpd="sng" algn="ctr">
            <a:solidFill>
              <a:srgbClr val="5B9BD5">
                <a:shade val="50000"/>
              </a:srgbClr>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smtClean="0">
                <a:ln>
                  <a:noFill/>
                </a:ln>
                <a:solidFill>
                  <a:prstClr val="white"/>
                </a:solidFill>
                <a:effectLst/>
                <a:uLnTx/>
                <a:uFillTx/>
                <a:latin typeface="Calibri" panose="020F0502020204030204"/>
                <a:ea typeface="+mn-ea"/>
                <a:cs typeface="+mn-cs"/>
              </a:rPr>
              <a:t>¿</a:t>
            </a:r>
            <a:r>
              <a:rPr kumimoji="0" lang="en-US" sz="2200" b="0" i="0" u="none" strike="noStrike" kern="0" cap="none" spc="0" normalizeH="0" baseline="0" noProof="0" dirty="0" err="1" smtClean="0">
                <a:ln>
                  <a:noFill/>
                </a:ln>
                <a:solidFill>
                  <a:prstClr val="white"/>
                </a:solidFill>
                <a:effectLst/>
                <a:uLnTx/>
                <a:uFillTx/>
                <a:latin typeface="Calibri" panose="020F0502020204030204"/>
                <a:ea typeface="+mn-ea"/>
                <a:cs typeface="+mn-cs"/>
              </a:rPr>
              <a:t>Están</a:t>
            </a:r>
            <a:r>
              <a:rPr kumimoji="0" lang="en-US" sz="2200" b="0" i="0" u="none" strike="noStrike" kern="0" cap="none" spc="0" normalizeH="0" noProof="0" dirty="0" smtClean="0">
                <a:ln>
                  <a:noFill/>
                </a:ln>
                <a:solidFill>
                  <a:prstClr val="white"/>
                </a:solidFill>
                <a:effectLst/>
                <a:uLnTx/>
                <a:uFillTx/>
                <a:latin typeface="Calibri" panose="020F0502020204030204"/>
                <a:ea typeface="+mn-ea"/>
                <a:cs typeface="+mn-cs"/>
              </a:rPr>
              <a:t> </a:t>
            </a:r>
            <a:r>
              <a:rPr kumimoji="0" lang="en-US" sz="2200" b="0" i="0" u="none" strike="noStrike" kern="0" cap="none" spc="0" normalizeH="0" noProof="0" dirty="0" err="1" smtClean="0">
                <a:ln>
                  <a:noFill/>
                </a:ln>
                <a:solidFill>
                  <a:prstClr val="white"/>
                </a:solidFill>
                <a:effectLst/>
                <a:uLnTx/>
                <a:uFillTx/>
                <a:latin typeface="Calibri" panose="020F0502020204030204"/>
                <a:ea typeface="+mn-ea"/>
                <a:cs typeface="+mn-cs"/>
              </a:rPr>
              <a:t>contentos</a:t>
            </a:r>
            <a:r>
              <a:rPr kumimoji="0" lang="en-US" sz="2200" b="0" i="0" u="none" strike="noStrike" kern="0" cap="none" spc="0" normalizeH="0" baseline="0" noProof="0" dirty="0" smtClean="0">
                <a:ln>
                  <a:noFill/>
                </a:ln>
                <a:solidFill>
                  <a:prstClr val="white"/>
                </a:solidFill>
                <a:effectLst/>
                <a:uLnTx/>
                <a:uFillTx/>
                <a:latin typeface="Calibri" panose="020F0502020204030204"/>
                <a:ea typeface="+mn-ea"/>
                <a:cs typeface="+mn-cs"/>
              </a:rPr>
              <a:t>? ¿</a:t>
            </a:r>
            <a:r>
              <a:rPr kumimoji="0" lang="en-US" sz="2200" b="0" i="0" u="none" strike="noStrike" kern="0" cap="none" spc="0" normalizeH="0" baseline="0" noProof="0" dirty="0" err="1" smtClean="0">
                <a:ln>
                  <a:noFill/>
                </a:ln>
                <a:solidFill>
                  <a:prstClr val="white"/>
                </a:solidFill>
                <a:effectLst/>
                <a:uLnTx/>
                <a:uFillTx/>
                <a:latin typeface="Calibri" panose="020F0502020204030204"/>
                <a:ea typeface="+mn-ea"/>
                <a:cs typeface="+mn-cs"/>
              </a:rPr>
              <a:t>Cómo</a:t>
            </a:r>
            <a:r>
              <a:rPr kumimoji="0" lang="en-US" sz="2200" b="0" i="0" u="none" strike="noStrike" kern="0" cap="none" spc="0" normalizeH="0" baseline="0" noProof="0" dirty="0" smtClean="0">
                <a:ln>
                  <a:noFill/>
                </a:ln>
                <a:solidFill>
                  <a:prstClr val="white"/>
                </a:solidFill>
                <a:effectLst/>
                <a:uLnTx/>
                <a:uFillTx/>
                <a:latin typeface="Calibri" panose="020F0502020204030204"/>
                <a:ea typeface="+mn-ea"/>
                <a:cs typeface="+mn-cs"/>
              </a:rPr>
              <a:t> lo</a:t>
            </a:r>
            <a:r>
              <a:rPr kumimoji="0" lang="en-US" sz="2200" b="0" i="0" u="none" strike="noStrike" kern="0" cap="none" spc="0" normalizeH="0" noProof="0" dirty="0" smtClean="0">
                <a:ln>
                  <a:noFill/>
                </a:ln>
                <a:solidFill>
                  <a:prstClr val="white"/>
                </a:solidFill>
                <a:effectLst/>
                <a:uLnTx/>
                <a:uFillTx/>
                <a:latin typeface="Calibri" panose="020F0502020204030204"/>
                <a:ea typeface="+mn-ea"/>
                <a:cs typeface="+mn-cs"/>
              </a:rPr>
              <a:t> </a:t>
            </a:r>
            <a:r>
              <a:rPr kumimoji="0" lang="en-US" sz="2200" b="0" i="0" u="none" strike="noStrike" kern="0" cap="none" spc="0" normalizeH="0" noProof="0" dirty="0" err="1" smtClean="0">
                <a:ln>
                  <a:noFill/>
                </a:ln>
                <a:solidFill>
                  <a:prstClr val="white"/>
                </a:solidFill>
                <a:effectLst/>
                <a:uLnTx/>
                <a:uFillTx/>
                <a:latin typeface="Calibri" panose="020F0502020204030204"/>
                <a:ea typeface="+mn-ea"/>
                <a:cs typeface="+mn-cs"/>
              </a:rPr>
              <a:t>sabes</a:t>
            </a:r>
            <a:r>
              <a:rPr kumimoji="0" lang="en-US" sz="2200" b="0" i="0" u="none" strike="noStrike" kern="0" cap="none" spc="0" normalizeH="0" noProof="0" dirty="0" smtClean="0">
                <a:ln>
                  <a:noFill/>
                </a:ln>
                <a:solidFill>
                  <a:prstClr val="white"/>
                </a:solidFill>
                <a:effectLst/>
                <a:uLnTx/>
                <a:uFillTx/>
                <a:latin typeface="Calibri" panose="020F0502020204030204"/>
                <a:ea typeface="+mn-ea"/>
                <a:cs typeface="+mn-cs"/>
              </a:rPr>
              <a:t>?</a:t>
            </a:r>
            <a:endParaRPr kumimoji="0" lang="en-US" sz="22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8" name="Cloud Callout 17"/>
          <p:cNvSpPr/>
          <p:nvPr/>
        </p:nvSpPr>
        <p:spPr>
          <a:xfrm>
            <a:off x="127000" y="1557209"/>
            <a:ext cx="2680997" cy="894205"/>
          </a:xfrm>
          <a:prstGeom prst="cloudCallout">
            <a:avLst>
              <a:gd name="adj1" fmla="val 46999"/>
              <a:gd name="adj2" fmla="val 17278"/>
            </a:avLst>
          </a:prstGeom>
          <a:solidFill>
            <a:sysClr val="windowText" lastClr="000000"/>
          </a:solidFill>
          <a:ln w="12700" cap="flat" cmpd="sng" algn="ctr">
            <a:solidFill>
              <a:srgbClr val="5B9BD5">
                <a:shade val="50000"/>
              </a:srgbClr>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white"/>
                </a:solidFill>
                <a:effectLst/>
                <a:uLnTx/>
                <a:uFillTx/>
                <a:latin typeface="Calibri" panose="020F0502020204030204"/>
                <a:ea typeface="+mn-ea"/>
                <a:cs typeface="+mn-cs"/>
              </a:rPr>
              <a:t> ¿</a:t>
            </a:r>
            <a:r>
              <a:rPr kumimoji="0" lang="en-US" sz="2200" b="0" i="0" u="none" strike="noStrike" kern="0" cap="none" spc="0" normalizeH="0" baseline="0" noProof="0" dirty="0" err="1">
                <a:ln>
                  <a:noFill/>
                </a:ln>
                <a:solidFill>
                  <a:prstClr val="white"/>
                </a:solidFill>
                <a:effectLst/>
                <a:uLnTx/>
                <a:uFillTx/>
                <a:latin typeface="Calibri" panose="020F0502020204030204"/>
                <a:ea typeface="+mn-ea"/>
                <a:cs typeface="+mn-cs"/>
              </a:rPr>
              <a:t>Qué</a:t>
            </a:r>
            <a:r>
              <a:rPr kumimoji="0" lang="en-US" sz="2200" b="0" i="0" u="none" strike="noStrike" kern="0" cap="none" spc="0" normalizeH="0" baseline="0" noProof="0" dirty="0">
                <a:ln>
                  <a:noFill/>
                </a:ln>
                <a:solidFill>
                  <a:prstClr val="white"/>
                </a:solidFill>
                <a:effectLst/>
                <a:uLnTx/>
                <a:uFillTx/>
                <a:latin typeface="Calibri" panose="020F0502020204030204"/>
                <a:ea typeface="+mn-ea"/>
                <a:cs typeface="+mn-cs"/>
              </a:rPr>
              <a:t> </a:t>
            </a:r>
            <a:r>
              <a:rPr kumimoji="0" lang="en-US" sz="2200" b="0" i="0" u="none" strike="noStrike" kern="0" cap="none" spc="0" normalizeH="0" baseline="0" noProof="0" dirty="0" err="1" smtClean="0">
                <a:ln>
                  <a:noFill/>
                </a:ln>
                <a:solidFill>
                  <a:prstClr val="white"/>
                </a:solidFill>
                <a:effectLst/>
                <a:uLnTx/>
                <a:uFillTx/>
                <a:latin typeface="Calibri" panose="020F0502020204030204"/>
                <a:ea typeface="+mn-ea"/>
                <a:cs typeface="+mn-cs"/>
              </a:rPr>
              <a:t>tiempo</a:t>
            </a:r>
            <a:r>
              <a:rPr kumimoji="0" lang="en-US" sz="2200" b="0" i="0" u="none" strike="noStrike" kern="0" cap="none" spc="0" normalizeH="0" baseline="0" noProof="0" dirty="0" smtClean="0">
                <a:ln>
                  <a:noFill/>
                </a:ln>
                <a:solidFill>
                  <a:prstClr val="white"/>
                </a:solidFill>
                <a:effectLst/>
                <a:uLnTx/>
                <a:uFillTx/>
                <a:latin typeface="Calibri" panose="020F0502020204030204"/>
                <a:ea typeface="+mn-ea"/>
                <a:cs typeface="+mn-cs"/>
              </a:rPr>
              <a:t> </a:t>
            </a:r>
            <a:r>
              <a:rPr kumimoji="0" lang="en-US" sz="2200" b="0" i="0" u="none" strike="noStrike" kern="0" cap="none" spc="0" normalizeH="0" baseline="0" noProof="0" dirty="0" err="1" smtClean="0">
                <a:ln>
                  <a:noFill/>
                </a:ln>
                <a:solidFill>
                  <a:prstClr val="white"/>
                </a:solidFill>
                <a:effectLst/>
                <a:uLnTx/>
                <a:uFillTx/>
                <a:latin typeface="Calibri" panose="020F0502020204030204"/>
                <a:ea typeface="+mn-ea"/>
                <a:cs typeface="+mn-cs"/>
              </a:rPr>
              <a:t>hace</a:t>
            </a:r>
            <a:r>
              <a:rPr kumimoji="0" lang="en-US" sz="2200" b="0" i="0" u="none" strike="noStrike" kern="0" cap="none" spc="0" normalizeH="0" baseline="0" noProof="0" dirty="0" smtClean="0">
                <a:ln>
                  <a:noFill/>
                </a:ln>
                <a:solidFill>
                  <a:prstClr val="white"/>
                </a:solidFill>
                <a:effectLst/>
                <a:uLnTx/>
                <a:uFillTx/>
                <a:latin typeface="Calibri" panose="020F0502020204030204"/>
                <a:ea typeface="+mn-ea"/>
                <a:cs typeface="+mn-cs"/>
              </a:rPr>
              <a:t>?</a:t>
            </a:r>
            <a:endParaRPr kumimoji="0" lang="en-US" sz="22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510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5" name="Picture 4"/>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410127" y="314755"/>
            <a:ext cx="1609584" cy="708574"/>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3986" y="87313"/>
            <a:ext cx="1696614" cy="1122363"/>
          </a:xfrm>
          <a:prstGeom prst="rect">
            <a:avLst/>
          </a:prstGeom>
        </p:spPr>
      </p:pic>
      <p:sp>
        <p:nvSpPr>
          <p:cNvPr id="13" name="Content Placeholder 7"/>
          <p:cNvSpPr txBox="1">
            <a:spLocks/>
          </p:cNvSpPr>
          <p:nvPr/>
        </p:nvSpPr>
        <p:spPr>
          <a:xfrm>
            <a:off x="749300" y="2041731"/>
            <a:ext cx="8229600" cy="4876800"/>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285750" indent="-285750" algn="l">
              <a:buFont typeface="Arial" panose="020B0604020202020204" pitchFamily="34" charset="0"/>
              <a:buChar char="•"/>
            </a:pPr>
            <a:r>
              <a:rPr lang="en-GB" sz="2800" b="1" dirty="0" smtClean="0">
                <a:solidFill>
                  <a:srgbClr val="44546A"/>
                </a:solidFill>
                <a:latin typeface="Rockwell" panose="02060603020205020403" pitchFamily="18" charset="0"/>
                <a:cs typeface="Arial" panose="020B0604020202020204" pitchFamily="34" charset="0"/>
              </a:rPr>
              <a:t>Why we need a joined up approach</a:t>
            </a:r>
          </a:p>
          <a:p>
            <a:pPr marL="285750" indent="-285750" algn="l">
              <a:buFont typeface="Arial" panose="020B0604020202020204" pitchFamily="34" charset="0"/>
              <a:buChar char="•"/>
            </a:pPr>
            <a:r>
              <a:rPr lang="en-GB" sz="2800" b="1" dirty="0" smtClean="0">
                <a:solidFill>
                  <a:srgbClr val="44546A"/>
                </a:solidFill>
                <a:latin typeface="Rockwell" panose="02060603020205020403" pitchFamily="18" charset="0"/>
                <a:cs typeface="Arial" panose="020B0604020202020204" pitchFamily="34" charset="0"/>
              </a:rPr>
              <a:t>Examples (Grammar / Speaking)</a:t>
            </a:r>
          </a:p>
          <a:p>
            <a:pPr marL="285750" indent="-285750" algn="l">
              <a:buFont typeface="Arial" panose="020B0604020202020204" pitchFamily="34" charset="0"/>
              <a:buChar char="•"/>
            </a:pPr>
            <a:r>
              <a:rPr lang="en-GB" sz="2800" b="1" dirty="0" smtClean="0">
                <a:solidFill>
                  <a:srgbClr val="44546A"/>
                </a:solidFill>
                <a:latin typeface="Rockwell" panose="02060603020205020403" pitchFamily="18" charset="0"/>
                <a:cs typeface="Arial" panose="020B0604020202020204" pitchFamily="34" charset="0"/>
              </a:rPr>
              <a:t>Basis for the Steps framework</a:t>
            </a:r>
          </a:p>
          <a:p>
            <a:pPr marL="285750" indent="-285750" algn="l">
              <a:buFont typeface="Arial" panose="020B0604020202020204" pitchFamily="34" charset="0"/>
              <a:buChar char="•"/>
            </a:pPr>
            <a:r>
              <a:rPr lang="en-GB" sz="2800" b="1" dirty="0" smtClean="0">
                <a:solidFill>
                  <a:srgbClr val="44546A"/>
                </a:solidFill>
                <a:latin typeface="Rockwell" panose="02060603020205020403" pitchFamily="18" charset="0"/>
                <a:cs typeface="Arial" panose="020B0604020202020204" pitchFamily="34" charset="0"/>
              </a:rPr>
              <a:t>Pupil-friendly statements</a:t>
            </a:r>
          </a:p>
          <a:p>
            <a:pPr marL="285750" indent="-285750" algn="l">
              <a:buFont typeface="Arial" panose="020B0604020202020204" pitchFamily="34" charset="0"/>
              <a:buChar char="•"/>
            </a:pPr>
            <a:r>
              <a:rPr lang="en-GB" sz="2800" b="1" dirty="0" smtClean="0">
                <a:solidFill>
                  <a:srgbClr val="44546A"/>
                </a:solidFill>
                <a:latin typeface="Rockwell" panose="02060603020205020403" pitchFamily="18" charset="0"/>
                <a:cs typeface="Arial" panose="020B0604020202020204" pitchFamily="34" charset="0"/>
              </a:rPr>
              <a:t>Additional strands (Verbs and Vocabulary)</a:t>
            </a:r>
          </a:p>
          <a:p>
            <a:pPr marL="285750" indent="-285750" algn="l">
              <a:buFont typeface="Arial" panose="020B0604020202020204" pitchFamily="34" charset="0"/>
              <a:buChar char="•"/>
            </a:pPr>
            <a:r>
              <a:rPr lang="en-GB" sz="2800" b="1" dirty="0" smtClean="0">
                <a:solidFill>
                  <a:srgbClr val="44546A"/>
                </a:solidFill>
                <a:latin typeface="Rockwell" panose="02060603020205020403" pitchFamily="18" charset="0"/>
                <a:cs typeface="Arial" panose="020B0604020202020204" pitchFamily="34" charset="0"/>
              </a:rPr>
              <a:t>Sample tasks</a:t>
            </a:r>
          </a:p>
          <a:p>
            <a:pPr marL="285750" indent="-285750" algn="l">
              <a:buFont typeface="Arial" panose="020B0604020202020204" pitchFamily="34" charset="0"/>
              <a:buChar char="•"/>
            </a:pPr>
            <a:r>
              <a:rPr lang="en-GB" sz="2800" b="1" dirty="0" smtClean="0">
                <a:solidFill>
                  <a:srgbClr val="44546A"/>
                </a:solidFill>
                <a:latin typeface="Rockwell" panose="02060603020205020403" pitchFamily="18" charset="0"/>
                <a:cs typeface="Arial" panose="020B0604020202020204" pitchFamily="34" charset="0"/>
              </a:rPr>
              <a:t>Transition</a:t>
            </a:r>
            <a:endParaRPr lang="en-GB" sz="2800" b="1" dirty="0">
              <a:solidFill>
                <a:srgbClr val="44546A"/>
              </a:solidFill>
              <a:latin typeface="Rockwell" panose="02060603020205020403" pitchFamily="18" charset="0"/>
              <a:cs typeface="Arial" panose="020B0604020202020204" pitchFamily="34" charset="0"/>
            </a:endParaRPr>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654" y="1949912"/>
            <a:ext cx="411292" cy="472625"/>
          </a:xfrm>
          <a:prstGeom prst="rect">
            <a:avLst/>
          </a:prstGeom>
        </p:spPr>
      </p:pic>
      <p:sp>
        <p:nvSpPr>
          <p:cNvPr id="15" name="Title 1"/>
          <p:cNvSpPr txBox="1">
            <a:spLocks/>
          </p:cNvSpPr>
          <p:nvPr/>
        </p:nvSpPr>
        <p:spPr>
          <a:xfrm>
            <a:off x="523499" y="1188357"/>
            <a:ext cx="7886700" cy="748855"/>
          </a:xfrm>
          <a:prstGeom prst="rect">
            <a:avLst/>
          </a:prstGeom>
        </p:spPr>
        <p:txBody>
          <a:bodyPr vert="horz" lIns="91440" tIns="45720" rIns="91440" bIns="45720" rtlCol="0" anchor="b">
            <a:normAutofit fontScale="85000" lnSpcReduction="20000"/>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GB" sz="6600" b="1" dirty="0" smtClean="0">
                <a:solidFill>
                  <a:srgbClr val="44546A"/>
                </a:solidFill>
                <a:latin typeface="Rockwell" panose="02060603020205020403" pitchFamily="18" charset="0"/>
                <a:cs typeface="MV Boli" panose="02000500030200090000" pitchFamily="2" charset="0"/>
              </a:rPr>
              <a:t>Aims for this session</a:t>
            </a:r>
            <a:endParaRPr lang="en-GB" sz="6600" b="1" dirty="0">
              <a:solidFill>
                <a:srgbClr val="44546A"/>
              </a:solidFill>
              <a:latin typeface="Rockwell" panose="02060603020205020403" pitchFamily="18" charset="0"/>
              <a:cs typeface="MV Boli" panose="02000500030200090000" pitchFamily="2" charset="0"/>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654" y="2435237"/>
            <a:ext cx="411292" cy="472625"/>
          </a:xfrm>
          <a:prstGeom prst="rect">
            <a:avLst/>
          </a:prstGeom>
        </p:spPr>
      </p:pic>
    </p:spTree>
    <p:extLst>
      <p:ext uri="{BB962C8B-B14F-4D97-AF65-F5344CB8AC3E}">
        <p14:creationId xmlns:p14="http://schemas.microsoft.com/office/powerpoint/2010/main" val="37245118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5" name="Picture 4"/>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410127" y="314755"/>
            <a:ext cx="1609584" cy="708574"/>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3986" y="87313"/>
            <a:ext cx="1696614" cy="1122363"/>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201581786"/>
              </p:ext>
            </p:extLst>
          </p:nvPr>
        </p:nvGraphicFramePr>
        <p:xfrm>
          <a:off x="2015794" y="1614767"/>
          <a:ext cx="5159911" cy="4239766"/>
        </p:xfrm>
        <a:graphic>
          <a:graphicData uri="http://schemas.openxmlformats.org/drawingml/2006/table">
            <a:tbl>
              <a:tblPr firstRow="1" firstCol="1" bandRow="1">
                <a:tableStyleId>{5940675A-B579-460E-94D1-54222C63F5DA}</a:tableStyleId>
              </a:tblPr>
              <a:tblGrid>
                <a:gridCol w="1123135"/>
                <a:gridCol w="1285908"/>
                <a:gridCol w="1595178"/>
                <a:gridCol w="1155690"/>
              </a:tblGrid>
              <a:tr h="673753">
                <a:tc>
                  <a:txBody>
                    <a:bodyPr/>
                    <a:lstStyle/>
                    <a:p>
                      <a:pPr algn="ctr">
                        <a:lnSpc>
                          <a:spcPct val="107000"/>
                        </a:lnSpc>
                        <a:spcAft>
                          <a:spcPts val="0"/>
                        </a:spcAft>
                      </a:pPr>
                      <a:r>
                        <a:rPr lang="en-GB" sz="2000" dirty="0">
                          <a:solidFill>
                            <a:schemeClr val="tx2"/>
                          </a:solidFill>
                          <a:effectLst/>
                          <a:latin typeface="Arial" panose="020B0604020202020204" pitchFamily="34" charset="0"/>
                          <a:cs typeface="Arial" panose="020B0604020202020204" pitchFamily="34" charset="0"/>
                        </a:rPr>
                        <a:t>Year</a:t>
                      </a:r>
                      <a:endParaRPr lang="en-GB" sz="180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solidFill>
                            <a:schemeClr val="tx2"/>
                          </a:solidFill>
                          <a:effectLst/>
                          <a:latin typeface="Arial" panose="020B0604020202020204" pitchFamily="34" charset="0"/>
                          <a:cs typeface="Arial" panose="020B0604020202020204" pitchFamily="34" charset="0"/>
                        </a:rPr>
                        <a:t>Hours of tuition</a:t>
                      </a:r>
                      <a:endParaRPr lang="en-GB" sz="180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solidFill>
                            <a:schemeClr val="tx2"/>
                          </a:solidFill>
                          <a:effectLst/>
                          <a:latin typeface="Arial" panose="020B0604020202020204" pitchFamily="34" charset="0"/>
                          <a:cs typeface="Arial" panose="020B0604020202020204" pitchFamily="34" charset="0"/>
                        </a:rPr>
                        <a:t>Cumulative hours</a:t>
                      </a:r>
                      <a:endParaRPr lang="en-GB" sz="180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solidFill>
                            <a:schemeClr val="tx2"/>
                          </a:solidFill>
                          <a:effectLst/>
                          <a:latin typeface="Arial" panose="020B0604020202020204" pitchFamily="34" charset="0"/>
                          <a:cs typeface="Arial" panose="020B0604020202020204" pitchFamily="34" charset="0"/>
                        </a:rPr>
                        <a:t>CEFR Level</a:t>
                      </a:r>
                      <a:endParaRPr lang="en-GB" sz="180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324183">
                <a:tc>
                  <a:txBody>
                    <a:bodyPr/>
                    <a:lstStyle/>
                    <a:p>
                      <a:pPr algn="ctr">
                        <a:lnSpc>
                          <a:spcPct val="107000"/>
                        </a:lnSpc>
                        <a:spcAft>
                          <a:spcPts val="0"/>
                        </a:spcAft>
                      </a:pPr>
                      <a:r>
                        <a:rPr lang="en-GB" sz="2000">
                          <a:solidFill>
                            <a:schemeClr val="tx2"/>
                          </a:solidFill>
                          <a:effectLst/>
                          <a:latin typeface="Arial" panose="020B0604020202020204" pitchFamily="34" charset="0"/>
                          <a:cs typeface="Arial" panose="020B0604020202020204" pitchFamily="34" charset="0"/>
                        </a:rPr>
                        <a:t>3</a:t>
                      </a:r>
                      <a:endParaRPr lang="en-GB" sz="180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dirty="0" smtClean="0">
                          <a:solidFill>
                            <a:schemeClr val="tx2"/>
                          </a:solidFill>
                          <a:effectLst/>
                          <a:latin typeface="Arial" panose="020B0604020202020204" pitchFamily="34" charset="0"/>
                          <a:cs typeface="Arial" panose="020B0604020202020204" pitchFamily="34" charset="0"/>
                        </a:rPr>
                        <a:t>19*</a:t>
                      </a:r>
                      <a:endParaRPr lang="en-GB" sz="180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solidFill>
                            <a:schemeClr val="tx2"/>
                          </a:solidFill>
                          <a:effectLst/>
                          <a:latin typeface="Arial" panose="020B0604020202020204" pitchFamily="34" charset="0"/>
                          <a:cs typeface="Arial" panose="020B0604020202020204" pitchFamily="34" charset="0"/>
                        </a:rPr>
                        <a:t>19</a:t>
                      </a:r>
                      <a:endParaRPr lang="en-GB" sz="180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solidFill>
                            <a:schemeClr val="tx2"/>
                          </a:solidFill>
                          <a:effectLst/>
                          <a:latin typeface="Arial" panose="020B0604020202020204" pitchFamily="34" charset="0"/>
                          <a:cs typeface="Arial" panose="020B0604020202020204" pitchFamily="34" charset="0"/>
                        </a:rPr>
                        <a:t> </a:t>
                      </a:r>
                      <a:endParaRPr lang="en-GB" sz="180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324183">
                <a:tc>
                  <a:txBody>
                    <a:bodyPr/>
                    <a:lstStyle/>
                    <a:p>
                      <a:pPr algn="ctr">
                        <a:lnSpc>
                          <a:spcPct val="107000"/>
                        </a:lnSpc>
                        <a:spcAft>
                          <a:spcPts val="0"/>
                        </a:spcAft>
                      </a:pPr>
                      <a:r>
                        <a:rPr lang="en-GB" sz="2000">
                          <a:solidFill>
                            <a:schemeClr val="tx2"/>
                          </a:solidFill>
                          <a:effectLst/>
                          <a:latin typeface="Arial" panose="020B0604020202020204" pitchFamily="34" charset="0"/>
                          <a:cs typeface="Arial" panose="020B0604020202020204" pitchFamily="34" charset="0"/>
                        </a:rPr>
                        <a:t>4</a:t>
                      </a:r>
                      <a:endParaRPr lang="en-GB" sz="180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dirty="0" smtClean="0">
                          <a:solidFill>
                            <a:schemeClr val="tx2"/>
                          </a:solidFill>
                          <a:effectLst/>
                          <a:latin typeface="Arial" panose="020B0604020202020204" pitchFamily="34" charset="0"/>
                          <a:cs typeface="Arial" panose="020B0604020202020204" pitchFamily="34" charset="0"/>
                        </a:rPr>
                        <a:t>19*</a:t>
                      </a:r>
                      <a:endParaRPr lang="en-GB" sz="180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solidFill>
                            <a:schemeClr val="tx2"/>
                          </a:solidFill>
                          <a:effectLst/>
                          <a:latin typeface="Arial" panose="020B0604020202020204" pitchFamily="34" charset="0"/>
                          <a:cs typeface="Arial" panose="020B0604020202020204" pitchFamily="34" charset="0"/>
                        </a:rPr>
                        <a:t>38</a:t>
                      </a:r>
                      <a:endParaRPr lang="en-GB" sz="180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solidFill>
                            <a:schemeClr val="tx2"/>
                          </a:solidFill>
                          <a:effectLst/>
                          <a:latin typeface="Arial" panose="020B0604020202020204" pitchFamily="34" charset="0"/>
                          <a:cs typeface="Arial" panose="020B0604020202020204" pitchFamily="34" charset="0"/>
                        </a:rPr>
                        <a:t> </a:t>
                      </a:r>
                      <a:endParaRPr lang="en-GB" sz="180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324183">
                <a:tc>
                  <a:txBody>
                    <a:bodyPr/>
                    <a:lstStyle/>
                    <a:p>
                      <a:pPr algn="ctr">
                        <a:lnSpc>
                          <a:spcPct val="107000"/>
                        </a:lnSpc>
                        <a:spcAft>
                          <a:spcPts val="0"/>
                        </a:spcAft>
                      </a:pPr>
                      <a:r>
                        <a:rPr lang="en-GB" sz="2000">
                          <a:solidFill>
                            <a:schemeClr val="tx2"/>
                          </a:solidFill>
                          <a:effectLst/>
                          <a:latin typeface="Arial" panose="020B0604020202020204" pitchFamily="34" charset="0"/>
                          <a:cs typeface="Arial" panose="020B0604020202020204" pitchFamily="34" charset="0"/>
                        </a:rPr>
                        <a:t>5</a:t>
                      </a:r>
                      <a:endParaRPr lang="en-GB" sz="180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dirty="0" smtClean="0">
                          <a:solidFill>
                            <a:schemeClr val="tx2"/>
                          </a:solidFill>
                          <a:effectLst/>
                          <a:latin typeface="Arial" panose="020B0604020202020204" pitchFamily="34" charset="0"/>
                          <a:cs typeface="Arial" panose="020B0604020202020204" pitchFamily="34" charset="0"/>
                        </a:rPr>
                        <a:t>38*</a:t>
                      </a:r>
                      <a:endParaRPr lang="en-GB" sz="180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solidFill>
                            <a:schemeClr val="tx2"/>
                          </a:solidFill>
                          <a:effectLst/>
                          <a:latin typeface="Arial" panose="020B0604020202020204" pitchFamily="34" charset="0"/>
                          <a:cs typeface="Arial" panose="020B0604020202020204" pitchFamily="34" charset="0"/>
                        </a:rPr>
                        <a:t>76</a:t>
                      </a:r>
                      <a:endParaRPr lang="en-GB" sz="180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solidFill>
                            <a:schemeClr val="tx2"/>
                          </a:solidFill>
                          <a:effectLst/>
                          <a:latin typeface="Arial" panose="020B0604020202020204" pitchFamily="34" charset="0"/>
                          <a:cs typeface="Arial" panose="020B0604020202020204" pitchFamily="34" charset="0"/>
                        </a:rPr>
                        <a:t> </a:t>
                      </a:r>
                      <a:endParaRPr lang="en-GB" sz="180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324183">
                <a:tc>
                  <a:txBody>
                    <a:bodyPr/>
                    <a:lstStyle/>
                    <a:p>
                      <a:pPr algn="ctr">
                        <a:lnSpc>
                          <a:spcPct val="107000"/>
                        </a:lnSpc>
                        <a:spcAft>
                          <a:spcPts val="0"/>
                        </a:spcAft>
                      </a:pPr>
                      <a:r>
                        <a:rPr lang="en-GB" sz="2000">
                          <a:solidFill>
                            <a:schemeClr val="tx2"/>
                          </a:solidFill>
                          <a:effectLst/>
                          <a:latin typeface="Arial" panose="020B0604020202020204" pitchFamily="34" charset="0"/>
                          <a:cs typeface="Arial" panose="020B0604020202020204" pitchFamily="34" charset="0"/>
                        </a:rPr>
                        <a:t>6</a:t>
                      </a:r>
                      <a:endParaRPr lang="en-GB" sz="180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dirty="0" smtClean="0">
                          <a:solidFill>
                            <a:schemeClr val="tx2"/>
                          </a:solidFill>
                          <a:effectLst/>
                          <a:latin typeface="Arial" panose="020B0604020202020204" pitchFamily="34" charset="0"/>
                          <a:cs typeface="Arial" panose="020B0604020202020204" pitchFamily="34" charset="0"/>
                        </a:rPr>
                        <a:t>38*</a:t>
                      </a:r>
                      <a:endParaRPr lang="en-GB" sz="180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solidFill>
                            <a:schemeClr val="tx2"/>
                          </a:solidFill>
                          <a:effectLst/>
                          <a:latin typeface="Arial" panose="020B0604020202020204" pitchFamily="34" charset="0"/>
                          <a:cs typeface="Arial" panose="020B0604020202020204" pitchFamily="34" charset="0"/>
                        </a:rPr>
                        <a:t>114</a:t>
                      </a:r>
                      <a:endParaRPr lang="en-GB" sz="180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dirty="0">
                          <a:solidFill>
                            <a:schemeClr val="tx2"/>
                          </a:solidFill>
                          <a:effectLst/>
                          <a:latin typeface="Arial" panose="020B0604020202020204" pitchFamily="34" charset="0"/>
                          <a:cs typeface="Arial" panose="020B0604020202020204" pitchFamily="34" charset="0"/>
                        </a:rPr>
                        <a:t>A1</a:t>
                      </a:r>
                      <a:endParaRPr lang="en-GB" sz="180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324183">
                <a:tc>
                  <a:txBody>
                    <a:bodyPr/>
                    <a:lstStyle/>
                    <a:p>
                      <a:pPr algn="ctr">
                        <a:lnSpc>
                          <a:spcPct val="107000"/>
                        </a:lnSpc>
                        <a:spcAft>
                          <a:spcPts val="0"/>
                        </a:spcAft>
                      </a:pPr>
                      <a:r>
                        <a:rPr lang="en-GB" sz="2000">
                          <a:solidFill>
                            <a:schemeClr val="tx2"/>
                          </a:solidFill>
                          <a:effectLst/>
                          <a:latin typeface="Arial" panose="020B0604020202020204" pitchFamily="34" charset="0"/>
                          <a:cs typeface="Arial" panose="020B0604020202020204" pitchFamily="34" charset="0"/>
                        </a:rPr>
                        <a:t>7</a:t>
                      </a:r>
                      <a:endParaRPr lang="en-GB" sz="180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solidFill>
                            <a:schemeClr val="tx2"/>
                          </a:solidFill>
                          <a:effectLst/>
                          <a:latin typeface="Arial" panose="020B0604020202020204" pitchFamily="34" charset="0"/>
                          <a:cs typeface="Arial" panose="020B0604020202020204" pitchFamily="34" charset="0"/>
                        </a:rPr>
                        <a:t>95</a:t>
                      </a:r>
                      <a:endParaRPr lang="en-GB" sz="180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solidFill>
                            <a:schemeClr val="tx2"/>
                          </a:solidFill>
                          <a:effectLst/>
                          <a:latin typeface="Arial" panose="020B0604020202020204" pitchFamily="34" charset="0"/>
                          <a:cs typeface="Arial" panose="020B0604020202020204" pitchFamily="34" charset="0"/>
                        </a:rPr>
                        <a:t>209</a:t>
                      </a:r>
                      <a:endParaRPr lang="en-GB" sz="180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solidFill>
                            <a:schemeClr val="tx2"/>
                          </a:solidFill>
                          <a:effectLst/>
                          <a:latin typeface="Arial" panose="020B0604020202020204" pitchFamily="34" charset="0"/>
                          <a:cs typeface="Arial" panose="020B0604020202020204" pitchFamily="34" charset="0"/>
                        </a:rPr>
                        <a:t>A2</a:t>
                      </a:r>
                      <a:endParaRPr lang="en-GB" sz="180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324183">
                <a:tc>
                  <a:txBody>
                    <a:bodyPr/>
                    <a:lstStyle/>
                    <a:p>
                      <a:pPr algn="ctr">
                        <a:lnSpc>
                          <a:spcPct val="107000"/>
                        </a:lnSpc>
                        <a:spcAft>
                          <a:spcPts val="0"/>
                        </a:spcAft>
                      </a:pPr>
                      <a:r>
                        <a:rPr lang="en-GB" sz="2000">
                          <a:solidFill>
                            <a:schemeClr val="tx2"/>
                          </a:solidFill>
                          <a:effectLst/>
                          <a:latin typeface="Arial" panose="020B0604020202020204" pitchFamily="34" charset="0"/>
                          <a:cs typeface="Arial" panose="020B0604020202020204" pitchFamily="34" charset="0"/>
                        </a:rPr>
                        <a:t>8</a:t>
                      </a:r>
                      <a:endParaRPr lang="en-GB" sz="180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solidFill>
                            <a:schemeClr val="tx2"/>
                          </a:solidFill>
                          <a:effectLst/>
                          <a:latin typeface="Arial" panose="020B0604020202020204" pitchFamily="34" charset="0"/>
                          <a:cs typeface="Arial" panose="020B0604020202020204" pitchFamily="34" charset="0"/>
                        </a:rPr>
                        <a:t>95</a:t>
                      </a:r>
                      <a:endParaRPr lang="en-GB" sz="180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solidFill>
                            <a:schemeClr val="tx2"/>
                          </a:solidFill>
                          <a:effectLst/>
                          <a:latin typeface="Arial" panose="020B0604020202020204" pitchFamily="34" charset="0"/>
                          <a:cs typeface="Arial" panose="020B0604020202020204" pitchFamily="34" charset="0"/>
                        </a:rPr>
                        <a:t>304</a:t>
                      </a:r>
                      <a:endParaRPr lang="en-GB" sz="180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solidFill>
                            <a:schemeClr val="tx2"/>
                          </a:solidFill>
                          <a:effectLst/>
                          <a:latin typeface="Arial" panose="020B0604020202020204" pitchFamily="34" charset="0"/>
                          <a:cs typeface="Arial" panose="020B0604020202020204" pitchFamily="34" charset="0"/>
                        </a:rPr>
                        <a:t>A2+</a:t>
                      </a:r>
                      <a:endParaRPr lang="en-GB" sz="180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324183">
                <a:tc>
                  <a:txBody>
                    <a:bodyPr/>
                    <a:lstStyle/>
                    <a:p>
                      <a:pPr algn="ctr">
                        <a:lnSpc>
                          <a:spcPct val="107000"/>
                        </a:lnSpc>
                        <a:spcAft>
                          <a:spcPts val="0"/>
                        </a:spcAft>
                      </a:pPr>
                      <a:r>
                        <a:rPr lang="en-GB" sz="2000">
                          <a:solidFill>
                            <a:schemeClr val="tx2"/>
                          </a:solidFill>
                          <a:effectLst/>
                          <a:latin typeface="Arial" panose="020B0604020202020204" pitchFamily="34" charset="0"/>
                          <a:cs typeface="Arial" panose="020B0604020202020204" pitchFamily="34" charset="0"/>
                        </a:rPr>
                        <a:t>9</a:t>
                      </a:r>
                      <a:endParaRPr lang="en-GB" sz="180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solidFill>
                            <a:schemeClr val="tx2"/>
                          </a:solidFill>
                          <a:effectLst/>
                          <a:latin typeface="Arial" panose="020B0604020202020204" pitchFamily="34" charset="0"/>
                          <a:cs typeface="Arial" panose="020B0604020202020204" pitchFamily="34" charset="0"/>
                        </a:rPr>
                        <a:t>95</a:t>
                      </a:r>
                      <a:endParaRPr lang="en-GB" sz="180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solidFill>
                            <a:schemeClr val="tx2"/>
                          </a:solidFill>
                          <a:effectLst/>
                          <a:latin typeface="Arial" panose="020B0604020202020204" pitchFamily="34" charset="0"/>
                          <a:cs typeface="Arial" panose="020B0604020202020204" pitchFamily="34" charset="0"/>
                        </a:rPr>
                        <a:t>399</a:t>
                      </a:r>
                      <a:endParaRPr lang="en-GB" sz="180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solidFill>
                            <a:schemeClr val="tx2"/>
                          </a:solidFill>
                          <a:effectLst/>
                          <a:latin typeface="Arial" panose="020B0604020202020204" pitchFamily="34" charset="0"/>
                          <a:cs typeface="Arial" panose="020B0604020202020204" pitchFamily="34" charset="0"/>
                        </a:rPr>
                        <a:t> </a:t>
                      </a:r>
                      <a:endParaRPr lang="en-GB" sz="180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324183">
                <a:tc>
                  <a:txBody>
                    <a:bodyPr/>
                    <a:lstStyle/>
                    <a:p>
                      <a:pPr algn="ctr">
                        <a:lnSpc>
                          <a:spcPct val="107000"/>
                        </a:lnSpc>
                        <a:spcAft>
                          <a:spcPts val="0"/>
                        </a:spcAft>
                      </a:pPr>
                      <a:r>
                        <a:rPr lang="en-GB" sz="2000">
                          <a:solidFill>
                            <a:schemeClr val="tx2"/>
                          </a:solidFill>
                          <a:effectLst/>
                          <a:latin typeface="Arial" panose="020B0604020202020204" pitchFamily="34" charset="0"/>
                          <a:cs typeface="Arial" panose="020B0604020202020204" pitchFamily="34" charset="0"/>
                        </a:rPr>
                        <a:t>10</a:t>
                      </a:r>
                      <a:endParaRPr lang="en-GB" sz="180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solidFill>
                            <a:schemeClr val="tx2"/>
                          </a:solidFill>
                          <a:effectLst/>
                          <a:latin typeface="Arial" panose="020B0604020202020204" pitchFamily="34" charset="0"/>
                          <a:cs typeface="Arial" panose="020B0604020202020204" pitchFamily="34" charset="0"/>
                        </a:rPr>
                        <a:t>95</a:t>
                      </a:r>
                      <a:endParaRPr lang="en-GB" sz="180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solidFill>
                            <a:schemeClr val="tx2"/>
                          </a:solidFill>
                          <a:effectLst/>
                          <a:latin typeface="Arial" panose="020B0604020202020204" pitchFamily="34" charset="0"/>
                          <a:cs typeface="Arial" panose="020B0604020202020204" pitchFamily="34" charset="0"/>
                        </a:rPr>
                        <a:t>494</a:t>
                      </a:r>
                      <a:endParaRPr lang="en-GB" sz="180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solidFill>
                            <a:schemeClr val="tx2"/>
                          </a:solidFill>
                          <a:effectLst/>
                          <a:latin typeface="Arial" panose="020B0604020202020204" pitchFamily="34" charset="0"/>
                          <a:cs typeface="Arial" panose="020B0604020202020204" pitchFamily="34" charset="0"/>
                        </a:rPr>
                        <a:t>B1</a:t>
                      </a:r>
                      <a:endParaRPr lang="en-GB" sz="180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324183">
                <a:tc>
                  <a:txBody>
                    <a:bodyPr/>
                    <a:lstStyle/>
                    <a:p>
                      <a:pPr algn="ctr">
                        <a:lnSpc>
                          <a:spcPct val="107000"/>
                        </a:lnSpc>
                        <a:spcAft>
                          <a:spcPts val="0"/>
                        </a:spcAft>
                      </a:pPr>
                      <a:r>
                        <a:rPr lang="en-GB" sz="2000">
                          <a:solidFill>
                            <a:schemeClr val="tx2"/>
                          </a:solidFill>
                          <a:effectLst/>
                          <a:latin typeface="Arial" panose="020B0604020202020204" pitchFamily="34" charset="0"/>
                          <a:cs typeface="Arial" panose="020B0604020202020204" pitchFamily="34" charset="0"/>
                        </a:rPr>
                        <a:t>11</a:t>
                      </a:r>
                      <a:endParaRPr lang="en-GB" sz="180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solidFill>
                            <a:schemeClr val="tx2"/>
                          </a:solidFill>
                          <a:effectLst/>
                          <a:latin typeface="Arial" panose="020B0604020202020204" pitchFamily="34" charset="0"/>
                          <a:cs typeface="Arial" panose="020B0604020202020204" pitchFamily="34" charset="0"/>
                        </a:rPr>
                        <a:t>95</a:t>
                      </a:r>
                      <a:endParaRPr lang="en-GB" sz="180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solidFill>
                            <a:schemeClr val="tx2"/>
                          </a:solidFill>
                          <a:effectLst/>
                          <a:latin typeface="Arial" panose="020B0604020202020204" pitchFamily="34" charset="0"/>
                          <a:cs typeface="Arial" panose="020B0604020202020204" pitchFamily="34" charset="0"/>
                        </a:rPr>
                        <a:t>589</a:t>
                      </a:r>
                      <a:endParaRPr lang="en-GB" sz="180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dirty="0">
                          <a:solidFill>
                            <a:schemeClr val="tx2"/>
                          </a:solidFill>
                          <a:effectLst/>
                          <a:latin typeface="Arial" panose="020B0604020202020204" pitchFamily="34" charset="0"/>
                          <a:cs typeface="Arial" panose="020B0604020202020204" pitchFamily="34" charset="0"/>
                        </a:rPr>
                        <a:t> </a:t>
                      </a:r>
                      <a:endParaRPr lang="en-GB" sz="180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324183">
                <a:tc>
                  <a:txBody>
                    <a:bodyPr/>
                    <a:lstStyle/>
                    <a:p>
                      <a:pPr algn="ctr">
                        <a:lnSpc>
                          <a:spcPct val="107000"/>
                        </a:lnSpc>
                        <a:spcAft>
                          <a:spcPts val="0"/>
                        </a:spcAft>
                      </a:pPr>
                      <a:r>
                        <a:rPr lang="en-GB" sz="2000">
                          <a:solidFill>
                            <a:schemeClr val="tx2"/>
                          </a:solidFill>
                          <a:effectLst/>
                          <a:latin typeface="Arial" panose="020B0604020202020204" pitchFamily="34" charset="0"/>
                          <a:cs typeface="Arial" panose="020B0604020202020204" pitchFamily="34" charset="0"/>
                        </a:rPr>
                        <a:t>12</a:t>
                      </a:r>
                      <a:endParaRPr lang="en-GB" sz="180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solidFill>
                            <a:schemeClr val="tx2"/>
                          </a:solidFill>
                          <a:effectLst/>
                          <a:latin typeface="Arial" panose="020B0604020202020204" pitchFamily="34" charset="0"/>
                          <a:cs typeface="Arial" panose="020B0604020202020204" pitchFamily="34" charset="0"/>
                        </a:rPr>
                        <a:t>190</a:t>
                      </a:r>
                      <a:endParaRPr lang="en-GB" sz="180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solidFill>
                            <a:schemeClr val="tx2"/>
                          </a:solidFill>
                          <a:effectLst/>
                          <a:latin typeface="Arial" panose="020B0604020202020204" pitchFamily="34" charset="0"/>
                          <a:cs typeface="Arial" panose="020B0604020202020204" pitchFamily="34" charset="0"/>
                        </a:rPr>
                        <a:t>779</a:t>
                      </a:r>
                      <a:endParaRPr lang="en-GB" sz="180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solidFill>
                            <a:schemeClr val="tx2"/>
                          </a:solidFill>
                          <a:effectLst/>
                          <a:latin typeface="Arial" panose="020B0604020202020204" pitchFamily="34" charset="0"/>
                          <a:cs typeface="Arial" panose="020B0604020202020204" pitchFamily="34" charset="0"/>
                        </a:rPr>
                        <a:t>B2</a:t>
                      </a:r>
                      <a:endParaRPr lang="en-GB" sz="180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324183">
                <a:tc>
                  <a:txBody>
                    <a:bodyPr/>
                    <a:lstStyle/>
                    <a:p>
                      <a:pPr algn="ctr">
                        <a:lnSpc>
                          <a:spcPct val="107000"/>
                        </a:lnSpc>
                        <a:spcAft>
                          <a:spcPts val="0"/>
                        </a:spcAft>
                      </a:pPr>
                      <a:r>
                        <a:rPr lang="en-GB" sz="2000">
                          <a:solidFill>
                            <a:schemeClr val="tx2"/>
                          </a:solidFill>
                          <a:effectLst/>
                          <a:latin typeface="Arial" panose="020B0604020202020204" pitchFamily="34" charset="0"/>
                          <a:cs typeface="Arial" panose="020B0604020202020204" pitchFamily="34" charset="0"/>
                        </a:rPr>
                        <a:t>13</a:t>
                      </a:r>
                      <a:endParaRPr lang="en-GB" sz="180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solidFill>
                            <a:schemeClr val="tx2"/>
                          </a:solidFill>
                          <a:effectLst/>
                          <a:latin typeface="Arial" panose="020B0604020202020204" pitchFamily="34" charset="0"/>
                          <a:cs typeface="Arial" panose="020B0604020202020204" pitchFamily="34" charset="0"/>
                        </a:rPr>
                        <a:t>190</a:t>
                      </a:r>
                      <a:endParaRPr lang="en-GB" sz="180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solidFill>
                            <a:schemeClr val="tx2"/>
                          </a:solidFill>
                          <a:effectLst/>
                          <a:latin typeface="Arial" panose="020B0604020202020204" pitchFamily="34" charset="0"/>
                          <a:cs typeface="Arial" panose="020B0604020202020204" pitchFamily="34" charset="0"/>
                        </a:rPr>
                        <a:t>969</a:t>
                      </a:r>
                      <a:endParaRPr lang="en-GB" sz="180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dirty="0">
                          <a:solidFill>
                            <a:schemeClr val="tx2"/>
                          </a:solidFill>
                          <a:effectLst/>
                          <a:latin typeface="Arial" panose="020B0604020202020204" pitchFamily="34" charset="0"/>
                          <a:cs typeface="Arial" panose="020B0604020202020204" pitchFamily="34" charset="0"/>
                        </a:rPr>
                        <a:t>C1</a:t>
                      </a:r>
                      <a:endParaRPr lang="en-GB" sz="180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bl>
          </a:graphicData>
        </a:graphic>
      </p:graphicFrame>
      <p:sp>
        <p:nvSpPr>
          <p:cNvPr id="9" name="TextBox 8"/>
          <p:cNvSpPr txBox="1"/>
          <p:nvPr/>
        </p:nvSpPr>
        <p:spPr>
          <a:xfrm>
            <a:off x="405645" y="1085197"/>
            <a:ext cx="8380207" cy="523220"/>
          </a:xfrm>
          <a:prstGeom prst="rect">
            <a:avLst/>
          </a:prstGeom>
          <a:noFill/>
        </p:spPr>
        <p:txBody>
          <a:bodyPr wrap="square" rtlCol="0">
            <a:spAutoFit/>
          </a:bodyPr>
          <a:lstStyle/>
          <a:p>
            <a:r>
              <a:rPr lang="en-GB" sz="2800" b="1" dirty="0" smtClean="0">
                <a:solidFill>
                  <a:schemeClr val="tx2"/>
                </a:solidFill>
                <a:latin typeface="Rockwell" panose="02060603020205020403" pitchFamily="18" charset="0"/>
                <a:cs typeface="Arial" panose="020B0604020202020204" pitchFamily="34" charset="0"/>
              </a:rPr>
              <a:t>Expected Progress </a:t>
            </a:r>
            <a:r>
              <a:rPr lang="en-GB" sz="2800" b="1" dirty="0">
                <a:solidFill>
                  <a:schemeClr val="tx2"/>
                </a:solidFill>
                <a:latin typeface="Rockwell" panose="02060603020205020403" pitchFamily="18" charset="0"/>
                <a:cs typeface="Arial" panose="020B0604020202020204" pitchFamily="34" charset="0"/>
              </a:rPr>
              <a:t>and Guided Learning Hours</a:t>
            </a:r>
          </a:p>
        </p:txBody>
      </p:sp>
      <p:sp>
        <p:nvSpPr>
          <p:cNvPr id="10" name="TextBox 9"/>
          <p:cNvSpPr txBox="1"/>
          <p:nvPr/>
        </p:nvSpPr>
        <p:spPr>
          <a:xfrm>
            <a:off x="771896" y="5854535"/>
            <a:ext cx="7647709" cy="646331"/>
          </a:xfrm>
          <a:prstGeom prst="rect">
            <a:avLst/>
          </a:prstGeom>
          <a:noFill/>
        </p:spPr>
        <p:txBody>
          <a:bodyPr wrap="square" rtlCol="0">
            <a:spAutoFit/>
          </a:bodyPr>
          <a:lstStyle/>
          <a:p>
            <a:r>
              <a:rPr lang="en-GB" i="1" dirty="0">
                <a:solidFill>
                  <a:schemeClr val="tx2"/>
                </a:solidFill>
                <a:latin typeface="Rockwell" panose="02060603020205020403" pitchFamily="18" charset="0"/>
                <a:cs typeface="Arial" panose="020B0604020202020204" pitchFamily="34" charset="0"/>
              </a:rPr>
              <a:t>*Figures based on 30 minutes per week at Y3 and Y4, 60 minutes at Y5 and Y6</a:t>
            </a:r>
          </a:p>
        </p:txBody>
      </p:sp>
    </p:spTree>
    <p:extLst>
      <p:ext uri="{BB962C8B-B14F-4D97-AF65-F5344CB8AC3E}">
        <p14:creationId xmlns:p14="http://schemas.microsoft.com/office/powerpoint/2010/main" val="26287737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solidFill>
            </a:endParaRPr>
          </a:p>
        </p:txBody>
      </p:sp>
      <p:pic>
        <p:nvPicPr>
          <p:cNvPr id="5" name="Picture 4"/>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410127" y="314755"/>
            <a:ext cx="1609584" cy="708574"/>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3986" y="87313"/>
            <a:ext cx="1696614" cy="1122363"/>
          </a:xfrm>
          <a:prstGeom prst="rect">
            <a:avLst/>
          </a:prstGeom>
        </p:spPr>
      </p:pic>
      <p:sp>
        <p:nvSpPr>
          <p:cNvPr id="7" name="Title 1"/>
          <p:cNvSpPr txBox="1">
            <a:spLocks/>
          </p:cNvSpPr>
          <p:nvPr/>
        </p:nvSpPr>
        <p:spPr>
          <a:xfrm>
            <a:off x="609600" y="761636"/>
            <a:ext cx="7886700" cy="1325563"/>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GB" sz="5400" b="1" dirty="0" smtClean="0">
                <a:solidFill>
                  <a:schemeClr val="tx2"/>
                </a:solidFill>
                <a:latin typeface="MV Boli" panose="02000500030200090000" pitchFamily="2" charset="0"/>
                <a:cs typeface="MV Boli" panose="02000500030200090000" pitchFamily="2" charset="0"/>
              </a:rPr>
              <a:t>No more levels…</a:t>
            </a:r>
            <a:endParaRPr lang="en-GB" sz="5400" b="1" dirty="0">
              <a:solidFill>
                <a:schemeClr val="tx2"/>
              </a:solidFill>
              <a:latin typeface="MV Boli" panose="02000500030200090000" pitchFamily="2" charset="0"/>
              <a:cs typeface="MV Boli" panose="02000500030200090000" pitchFamily="2" charset="0"/>
            </a:endParaRPr>
          </a:p>
        </p:txBody>
      </p:sp>
      <p:sp>
        <p:nvSpPr>
          <p:cNvPr id="8" name="Content Placeholder 2"/>
          <p:cNvSpPr txBox="1">
            <a:spLocks/>
          </p:cNvSpPr>
          <p:nvPr/>
        </p:nvSpPr>
        <p:spPr>
          <a:xfrm>
            <a:off x="628650" y="2148354"/>
            <a:ext cx="7886700" cy="4351338"/>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GB" sz="3200" dirty="0" smtClean="0">
                <a:solidFill>
                  <a:schemeClr val="tx2"/>
                </a:solidFill>
                <a:latin typeface="Rockwell" panose="02060603020205020403" pitchFamily="18" charset="0"/>
                <a:cs typeface="Arial" panose="020B0604020202020204" pitchFamily="34" charset="0"/>
              </a:rPr>
              <a:t>In May 2013, the Secretary of State announced: ‘as part of our reforms to the national curriculum, </a:t>
            </a:r>
            <a:r>
              <a:rPr lang="en-GB" sz="3200" b="1" dirty="0" smtClean="0">
                <a:solidFill>
                  <a:schemeClr val="tx2"/>
                </a:solidFill>
                <a:latin typeface="Rockwell" panose="02060603020205020403" pitchFamily="18" charset="0"/>
                <a:cs typeface="Arial" panose="020B0604020202020204" pitchFamily="34" charset="0"/>
              </a:rPr>
              <a:t>the current system of ‘levels’ used to report children’s attainment and progress will be removed</a:t>
            </a:r>
            <a:r>
              <a:rPr lang="en-GB" sz="3200" dirty="0" smtClean="0">
                <a:solidFill>
                  <a:schemeClr val="tx2"/>
                </a:solidFill>
                <a:latin typeface="Rockwell" panose="02060603020205020403" pitchFamily="18" charset="0"/>
                <a:cs typeface="Arial" panose="020B0604020202020204" pitchFamily="34" charset="0"/>
              </a:rPr>
              <a:t>. It will not be replaced.’</a:t>
            </a:r>
            <a:endParaRPr lang="en-GB" sz="3200" dirty="0">
              <a:solidFill>
                <a:schemeClr val="tx2"/>
              </a:solidFill>
              <a:latin typeface="Rockwell" panose="02060603020205020403" pitchFamily="18" charset="0"/>
              <a:cs typeface="Arial" panose="020B0604020202020204" pitchFamily="34" charset="0"/>
            </a:endParaRPr>
          </a:p>
        </p:txBody>
      </p:sp>
    </p:spTree>
    <p:extLst>
      <p:ext uri="{BB962C8B-B14F-4D97-AF65-F5344CB8AC3E}">
        <p14:creationId xmlns:p14="http://schemas.microsoft.com/office/powerpoint/2010/main" val="13097532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Rounded Rectangle 3"/>
          <p:cNvSpPr/>
          <p:nvPr/>
        </p:nvSpPr>
        <p:spPr>
          <a:xfrm>
            <a:off x="124777" y="0"/>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5" name="Picture 4"/>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410127" y="314755"/>
            <a:ext cx="1609584" cy="708574"/>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3986" y="87313"/>
            <a:ext cx="1696614" cy="1122363"/>
          </a:xfrm>
          <a:prstGeom prst="rect">
            <a:avLst/>
          </a:prstGeom>
        </p:spPr>
      </p:pic>
      <p:sp>
        <p:nvSpPr>
          <p:cNvPr id="7" name="Rectangle 6"/>
          <p:cNvSpPr/>
          <p:nvPr/>
        </p:nvSpPr>
        <p:spPr>
          <a:xfrm>
            <a:off x="376486" y="997947"/>
            <a:ext cx="8352928" cy="1815882"/>
          </a:xfrm>
          <a:prstGeom prst="rect">
            <a:avLst/>
          </a:prstGeom>
        </p:spPr>
        <p:txBody>
          <a:bodyPr wrap="square">
            <a:spAutoFit/>
          </a:bodyPr>
          <a:lstStyle/>
          <a:p>
            <a:r>
              <a:rPr lang="en-GB" sz="2800" b="1" dirty="0">
                <a:solidFill>
                  <a:schemeClr val="tx2"/>
                </a:solidFill>
                <a:latin typeface="Rockwell" panose="02060603020205020403" pitchFamily="18" charset="0"/>
              </a:rPr>
              <a:t>KS3 Assessment</a:t>
            </a:r>
          </a:p>
          <a:p>
            <a:r>
              <a:rPr lang="en-GB" sz="2800" b="1" dirty="0">
                <a:solidFill>
                  <a:schemeClr val="tx2"/>
                </a:solidFill>
                <a:latin typeface="Rockwell" panose="02060603020205020403" pitchFamily="18" charset="0"/>
              </a:rPr>
              <a:t>Life </a:t>
            </a:r>
            <a:r>
              <a:rPr lang="en-GB" sz="2800" b="1" dirty="0" smtClean="0">
                <a:solidFill>
                  <a:schemeClr val="tx2"/>
                </a:solidFill>
                <a:latin typeface="Rockwell" panose="02060603020205020403" pitchFamily="18" charset="0"/>
              </a:rPr>
              <a:t>after </a:t>
            </a:r>
            <a:r>
              <a:rPr lang="en-GB" sz="2800" b="1" dirty="0">
                <a:solidFill>
                  <a:schemeClr val="tx2"/>
                </a:solidFill>
                <a:latin typeface="Rockwell" panose="02060603020205020403" pitchFamily="18" charset="0"/>
              </a:rPr>
              <a:t>levels …..</a:t>
            </a:r>
          </a:p>
          <a:p>
            <a:r>
              <a:rPr lang="en-GB" sz="2800" b="1" dirty="0" smtClean="0">
                <a:solidFill>
                  <a:schemeClr val="tx2"/>
                </a:solidFill>
                <a:latin typeface="Rockwell" panose="02060603020205020403" pitchFamily="18" charset="0"/>
              </a:rPr>
              <a:t>Challenges for languages assessment:</a:t>
            </a:r>
            <a:endParaRPr lang="en-GB" sz="2800" b="1" dirty="0">
              <a:solidFill>
                <a:schemeClr val="tx2"/>
              </a:solidFill>
              <a:latin typeface="Rockwell" panose="02060603020205020403" pitchFamily="18" charset="0"/>
            </a:endParaRPr>
          </a:p>
          <a:p>
            <a:endParaRPr lang="en-GB" sz="2800" b="1" dirty="0">
              <a:solidFill>
                <a:schemeClr val="tx2"/>
              </a:solidFill>
              <a:latin typeface="Rockwell" panose="02060603020205020403" pitchFamily="18" charset="0"/>
            </a:endParaRPr>
          </a:p>
        </p:txBody>
      </p:sp>
      <p:sp>
        <p:nvSpPr>
          <p:cNvPr id="8" name="Rectangle 7"/>
          <p:cNvSpPr/>
          <p:nvPr/>
        </p:nvSpPr>
        <p:spPr>
          <a:xfrm>
            <a:off x="623749" y="2649868"/>
            <a:ext cx="8352928" cy="954107"/>
          </a:xfrm>
          <a:prstGeom prst="rect">
            <a:avLst/>
          </a:prstGeom>
        </p:spPr>
        <p:txBody>
          <a:bodyPr wrap="square">
            <a:spAutoFit/>
          </a:bodyPr>
          <a:lstStyle/>
          <a:p>
            <a:pPr marL="571500" indent="-571500">
              <a:buFont typeface="Arial" pitchFamily="34" charset="0"/>
              <a:buChar char="•"/>
            </a:pPr>
            <a:r>
              <a:rPr lang="en-GB" sz="2800" b="1" dirty="0" smtClean="0">
                <a:solidFill>
                  <a:schemeClr val="tx2"/>
                </a:solidFill>
                <a:latin typeface="Rockwell" panose="02060603020205020403" pitchFamily="18" charset="0"/>
              </a:rPr>
              <a:t>Accurate description of progression within the subject</a:t>
            </a:r>
            <a:endParaRPr lang="en-GB" sz="2800" b="1" dirty="0">
              <a:solidFill>
                <a:schemeClr val="tx2"/>
              </a:solidFill>
              <a:latin typeface="Rockwell" panose="02060603020205020403" pitchFamily="18" charset="0"/>
            </a:endParaRPr>
          </a:p>
        </p:txBody>
      </p:sp>
      <p:sp>
        <p:nvSpPr>
          <p:cNvPr id="9" name="Rectangle 8"/>
          <p:cNvSpPr/>
          <p:nvPr/>
        </p:nvSpPr>
        <p:spPr>
          <a:xfrm>
            <a:off x="611530" y="3757864"/>
            <a:ext cx="8262624" cy="523220"/>
          </a:xfrm>
          <a:prstGeom prst="rect">
            <a:avLst/>
          </a:prstGeom>
        </p:spPr>
        <p:txBody>
          <a:bodyPr wrap="square">
            <a:spAutoFit/>
          </a:bodyPr>
          <a:lstStyle/>
          <a:p>
            <a:pPr marL="571500" indent="-571500">
              <a:buFont typeface="Arial" pitchFamily="34" charset="0"/>
              <a:buChar char="•"/>
            </a:pPr>
            <a:r>
              <a:rPr lang="en-GB" sz="2800" b="1" dirty="0" smtClean="0">
                <a:solidFill>
                  <a:schemeClr val="tx2"/>
                </a:solidFill>
                <a:latin typeface="Rockwell" panose="02060603020205020403" pitchFamily="18" charset="0"/>
              </a:rPr>
              <a:t>Joined up approach across KS2,3 and 4</a:t>
            </a:r>
            <a:endParaRPr lang="en-GB" sz="2800" b="1" dirty="0">
              <a:solidFill>
                <a:schemeClr val="tx2"/>
              </a:solidFill>
              <a:latin typeface="Rockwell" panose="02060603020205020403" pitchFamily="18" charset="0"/>
            </a:endParaRPr>
          </a:p>
        </p:txBody>
      </p:sp>
      <p:sp>
        <p:nvSpPr>
          <p:cNvPr id="10" name="Rectangle 9"/>
          <p:cNvSpPr/>
          <p:nvPr/>
        </p:nvSpPr>
        <p:spPr>
          <a:xfrm>
            <a:off x="623749" y="4567113"/>
            <a:ext cx="8352928" cy="954107"/>
          </a:xfrm>
          <a:prstGeom prst="rect">
            <a:avLst/>
          </a:prstGeom>
        </p:spPr>
        <p:txBody>
          <a:bodyPr wrap="square">
            <a:spAutoFit/>
          </a:bodyPr>
          <a:lstStyle/>
          <a:p>
            <a:pPr marL="571500" indent="-571500">
              <a:buFont typeface="Arial" pitchFamily="34" charset="0"/>
              <a:buChar char="•"/>
            </a:pPr>
            <a:r>
              <a:rPr lang="en-GB" sz="2800" b="1" dirty="0" smtClean="0">
                <a:solidFill>
                  <a:schemeClr val="tx2"/>
                </a:solidFill>
                <a:latin typeface="Rockwell" panose="02060603020205020403" pitchFamily="18" charset="0"/>
              </a:rPr>
              <a:t>Assess knowledge (conceptual / content) and skills</a:t>
            </a:r>
            <a:endParaRPr lang="en-GB" sz="2800" b="1" dirty="0">
              <a:solidFill>
                <a:schemeClr val="tx2"/>
              </a:solidFill>
              <a:latin typeface="Rockwell" panose="02060603020205020403" pitchFamily="18" charset="0"/>
            </a:endParaRPr>
          </a:p>
        </p:txBody>
      </p:sp>
      <p:sp>
        <p:nvSpPr>
          <p:cNvPr id="11" name="Rectangle 10"/>
          <p:cNvSpPr/>
          <p:nvPr/>
        </p:nvSpPr>
        <p:spPr>
          <a:xfrm>
            <a:off x="611560" y="5585541"/>
            <a:ext cx="8262594" cy="954107"/>
          </a:xfrm>
          <a:prstGeom prst="rect">
            <a:avLst/>
          </a:prstGeom>
        </p:spPr>
        <p:txBody>
          <a:bodyPr wrap="square">
            <a:spAutoFit/>
          </a:bodyPr>
          <a:lstStyle/>
          <a:p>
            <a:pPr marL="571500" indent="-571500">
              <a:buFont typeface="Arial" pitchFamily="34" charset="0"/>
              <a:buChar char="•"/>
            </a:pPr>
            <a:r>
              <a:rPr lang="en-GB" sz="2800" b="1" dirty="0">
                <a:solidFill>
                  <a:schemeClr val="tx2"/>
                </a:solidFill>
                <a:latin typeface="Rockwell" panose="02060603020205020403" pitchFamily="18" charset="0"/>
              </a:rPr>
              <a:t>Consistent with whole school approach</a:t>
            </a:r>
          </a:p>
          <a:p>
            <a:endParaRPr lang="en-GB" sz="2800" b="1" dirty="0">
              <a:solidFill>
                <a:schemeClr val="tx2"/>
              </a:solidFill>
              <a:latin typeface="Rockwell" panose="02060603020205020403" pitchFamily="18" charset="0"/>
            </a:endParaRPr>
          </a:p>
        </p:txBody>
      </p:sp>
    </p:spTree>
    <p:extLst>
      <p:ext uri="{BB962C8B-B14F-4D97-AF65-F5344CB8AC3E}">
        <p14:creationId xmlns:p14="http://schemas.microsoft.com/office/powerpoint/2010/main" val="735323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5" name="Picture 4"/>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410127" y="314755"/>
            <a:ext cx="1609584" cy="708574"/>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3986" y="87313"/>
            <a:ext cx="1696614" cy="1122363"/>
          </a:xfrm>
          <a:prstGeom prst="rect">
            <a:avLst/>
          </a:prstGeom>
        </p:spPr>
      </p:pic>
      <p:sp>
        <p:nvSpPr>
          <p:cNvPr id="7" name="Rectangle 6"/>
          <p:cNvSpPr/>
          <p:nvPr/>
        </p:nvSpPr>
        <p:spPr>
          <a:xfrm>
            <a:off x="323528" y="1859613"/>
            <a:ext cx="8820472" cy="2246769"/>
          </a:xfrm>
          <a:prstGeom prst="rect">
            <a:avLst/>
          </a:prstGeom>
        </p:spPr>
        <p:txBody>
          <a:bodyPr wrap="square">
            <a:spAutoFit/>
          </a:bodyPr>
          <a:lstStyle/>
          <a:p>
            <a:pPr marL="285750" indent="-285750">
              <a:buFont typeface="Arial" pitchFamily="34" charset="0"/>
              <a:buChar char="•"/>
            </a:pPr>
            <a:r>
              <a:rPr lang="en-GB" sz="2800" dirty="0">
                <a:solidFill>
                  <a:schemeClr val="tx2"/>
                </a:solidFill>
                <a:latin typeface="Rockwell" panose="02060603020205020403" pitchFamily="18" charset="0"/>
              </a:rPr>
              <a:t>schools are </a:t>
            </a:r>
            <a:r>
              <a:rPr lang="en-GB" sz="2800" b="1" dirty="0">
                <a:solidFill>
                  <a:schemeClr val="tx2"/>
                </a:solidFill>
                <a:latin typeface="Rockwell" panose="02060603020205020403" pitchFamily="18" charset="0"/>
              </a:rPr>
              <a:t>free</a:t>
            </a:r>
            <a:r>
              <a:rPr lang="en-GB" sz="2800" dirty="0">
                <a:solidFill>
                  <a:schemeClr val="tx2"/>
                </a:solidFill>
                <a:latin typeface="Rockwell" panose="02060603020205020403" pitchFamily="18" charset="0"/>
              </a:rPr>
              <a:t> to determine their own approach to assessment, data collection, achievement monitoring and reporting to parents</a:t>
            </a:r>
          </a:p>
          <a:p>
            <a:endParaRPr lang="en-GB" sz="2800" dirty="0">
              <a:solidFill>
                <a:schemeClr val="tx2"/>
              </a:solidFill>
              <a:latin typeface="Rockwell" panose="02060603020205020403" pitchFamily="18" charset="0"/>
            </a:endParaRPr>
          </a:p>
          <a:p>
            <a:r>
              <a:rPr lang="en-GB" sz="2800" dirty="0">
                <a:solidFill>
                  <a:schemeClr val="tx2"/>
                </a:solidFill>
                <a:latin typeface="Rockwell" panose="02060603020205020403" pitchFamily="18" charset="0"/>
              </a:rPr>
              <a:t>	</a:t>
            </a:r>
            <a:r>
              <a:rPr lang="en-GB" sz="2800" dirty="0" smtClean="0">
                <a:solidFill>
                  <a:schemeClr val="tx2"/>
                </a:solidFill>
                <a:latin typeface="Rockwell" panose="02060603020205020403" pitchFamily="18" charset="0"/>
              </a:rPr>
              <a:t>AND: </a:t>
            </a:r>
            <a:endParaRPr lang="en-GB" sz="2800" dirty="0">
              <a:solidFill>
                <a:schemeClr val="tx2"/>
              </a:solidFill>
              <a:latin typeface="Rockwell" panose="02060603020205020403" pitchFamily="18" charset="0"/>
            </a:endParaRPr>
          </a:p>
        </p:txBody>
      </p:sp>
      <p:sp>
        <p:nvSpPr>
          <p:cNvPr id="8" name="Rectangle 7"/>
          <p:cNvSpPr/>
          <p:nvPr/>
        </p:nvSpPr>
        <p:spPr>
          <a:xfrm>
            <a:off x="2458801" y="948066"/>
            <a:ext cx="4290085" cy="523220"/>
          </a:xfrm>
          <a:prstGeom prst="rect">
            <a:avLst/>
          </a:prstGeom>
        </p:spPr>
        <p:txBody>
          <a:bodyPr wrap="none">
            <a:spAutoFit/>
          </a:bodyPr>
          <a:lstStyle/>
          <a:p>
            <a:r>
              <a:rPr lang="en-GB" sz="2800" b="1" dirty="0">
                <a:solidFill>
                  <a:schemeClr val="tx2"/>
                </a:solidFill>
                <a:latin typeface="Rockwell" panose="02060603020205020403" pitchFamily="18" charset="0"/>
              </a:rPr>
              <a:t>Whole school approach</a:t>
            </a:r>
          </a:p>
        </p:txBody>
      </p:sp>
      <p:sp>
        <p:nvSpPr>
          <p:cNvPr id="9" name="Rectangle 8"/>
          <p:cNvSpPr/>
          <p:nvPr/>
        </p:nvSpPr>
        <p:spPr>
          <a:xfrm>
            <a:off x="376486" y="5245496"/>
            <a:ext cx="8352928" cy="954107"/>
          </a:xfrm>
          <a:prstGeom prst="rect">
            <a:avLst/>
          </a:prstGeom>
          <a:solidFill>
            <a:schemeClr val="tx2"/>
          </a:solidFill>
        </p:spPr>
        <p:txBody>
          <a:bodyPr wrap="square">
            <a:spAutoFit/>
          </a:bodyPr>
          <a:lstStyle/>
          <a:p>
            <a:pPr marL="457200" indent="-457200">
              <a:buFont typeface="Arial" pitchFamily="34" charset="0"/>
              <a:buChar char="•"/>
            </a:pPr>
            <a:r>
              <a:rPr lang="en-GB" sz="2800" b="1" dirty="0">
                <a:solidFill>
                  <a:schemeClr val="bg1"/>
                </a:solidFill>
                <a:latin typeface="Rockwell" panose="02060603020205020403" pitchFamily="18" charset="0"/>
              </a:rPr>
              <a:t>individual subject specialists to describe progression within our own subjects</a:t>
            </a:r>
          </a:p>
        </p:txBody>
      </p:sp>
      <p:sp>
        <p:nvSpPr>
          <p:cNvPr id="10" name="Rectangle 9"/>
          <p:cNvSpPr/>
          <p:nvPr/>
        </p:nvSpPr>
        <p:spPr>
          <a:xfrm>
            <a:off x="323528" y="3991704"/>
            <a:ext cx="8820472" cy="954107"/>
          </a:xfrm>
          <a:prstGeom prst="rect">
            <a:avLst/>
          </a:prstGeom>
        </p:spPr>
        <p:txBody>
          <a:bodyPr wrap="square">
            <a:spAutoFit/>
          </a:bodyPr>
          <a:lstStyle/>
          <a:p>
            <a:pPr marL="285750" indent="-285750">
              <a:buFont typeface="Arial" pitchFamily="34" charset="0"/>
              <a:buChar char="•"/>
            </a:pPr>
            <a:r>
              <a:rPr lang="en-GB" sz="2800" dirty="0">
                <a:solidFill>
                  <a:schemeClr val="tx2"/>
                </a:solidFill>
                <a:latin typeface="Rockwell" panose="02060603020205020403" pitchFamily="18" charset="0"/>
              </a:rPr>
              <a:t>must publish their assessment policy for KS3 on their own school websites </a:t>
            </a:r>
            <a:r>
              <a:rPr lang="en-GB" sz="2800" b="1" dirty="0">
                <a:solidFill>
                  <a:schemeClr val="tx2"/>
                </a:solidFill>
                <a:latin typeface="Rockwell" panose="02060603020205020403" pitchFamily="18" charset="0"/>
              </a:rPr>
              <a:t>by September </a:t>
            </a:r>
            <a:r>
              <a:rPr lang="en-GB" sz="2800" b="1" dirty="0" smtClean="0">
                <a:solidFill>
                  <a:schemeClr val="tx2"/>
                </a:solidFill>
                <a:latin typeface="Rockwell" panose="02060603020205020403" pitchFamily="18" charset="0"/>
              </a:rPr>
              <a:t>2015?</a:t>
            </a:r>
            <a:r>
              <a:rPr lang="en-GB" sz="2800" dirty="0" smtClean="0">
                <a:solidFill>
                  <a:schemeClr val="tx2"/>
                </a:solidFill>
                <a:latin typeface="Rockwell" panose="02060603020205020403" pitchFamily="18" charset="0"/>
              </a:rPr>
              <a:t> </a:t>
            </a:r>
            <a:endParaRPr lang="en-GB" sz="2800" dirty="0">
              <a:solidFill>
                <a:schemeClr val="tx2"/>
              </a:solidFill>
              <a:latin typeface="Rockwell" panose="02060603020205020403" pitchFamily="18" charset="0"/>
            </a:endParaRPr>
          </a:p>
        </p:txBody>
      </p:sp>
    </p:spTree>
    <p:extLst>
      <p:ext uri="{BB962C8B-B14F-4D97-AF65-F5344CB8AC3E}">
        <p14:creationId xmlns:p14="http://schemas.microsoft.com/office/powerpoint/2010/main" val="734670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5" name="Picture 4"/>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410127" y="314755"/>
            <a:ext cx="1609584" cy="708574"/>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3986" y="87313"/>
            <a:ext cx="1696614" cy="1122363"/>
          </a:xfrm>
          <a:prstGeom prst="rect">
            <a:avLst/>
          </a:prstGeom>
        </p:spPr>
      </p:pic>
      <p:pic>
        <p:nvPicPr>
          <p:cNvPr id="2" name="Picture 1"/>
          <p:cNvPicPr>
            <a:picLocks noChangeAspect="1"/>
          </p:cNvPicPr>
          <p:nvPr/>
        </p:nvPicPr>
        <p:blipFill>
          <a:blip r:embed="rId5">
            <a:clrChange>
              <a:clrFrom>
                <a:srgbClr val="FFFFFF"/>
              </a:clrFrom>
              <a:clrTo>
                <a:srgbClr val="FFFFFF">
                  <a:alpha val="0"/>
                </a:srgbClr>
              </a:clrTo>
            </a:clrChange>
            <a:duotone>
              <a:schemeClr val="bg2">
                <a:shade val="45000"/>
                <a:satMod val="135000"/>
              </a:schemeClr>
              <a:prstClr val="white"/>
            </a:duotone>
          </a:blip>
          <a:stretch>
            <a:fillRect/>
          </a:stretch>
        </p:blipFill>
        <p:spPr>
          <a:xfrm>
            <a:off x="475343" y="701360"/>
            <a:ext cx="8668657" cy="5779104"/>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0127" y="1950182"/>
            <a:ext cx="6239615" cy="4094747"/>
          </a:xfrm>
          <a:prstGeom prst="rect">
            <a:avLst/>
          </a:prstGeom>
        </p:spPr>
      </p:pic>
    </p:spTree>
    <p:extLst>
      <p:ext uri="{BB962C8B-B14F-4D97-AF65-F5344CB8AC3E}">
        <p14:creationId xmlns:p14="http://schemas.microsoft.com/office/powerpoint/2010/main" val="36227502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5" name="Picture 4"/>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410127" y="314755"/>
            <a:ext cx="1609584" cy="708574"/>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3986" y="87313"/>
            <a:ext cx="1696614" cy="1122363"/>
          </a:xfrm>
          <a:prstGeom prst="rect">
            <a:avLst/>
          </a:prstGeom>
        </p:spPr>
      </p:pic>
      <p:sp>
        <p:nvSpPr>
          <p:cNvPr id="7" name="Rectangle 6"/>
          <p:cNvSpPr/>
          <p:nvPr/>
        </p:nvSpPr>
        <p:spPr>
          <a:xfrm>
            <a:off x="658303" y="1897236"/>
            <a:ext cx="8136905" cy="954107"/>
          </a:xfrm>
          <a:prstGeom prst="rect">
            <a:avLst/>
          </a:prstGeom>
        </p:spPr>
        <p:txBody>
          <a:bodyPr wrap="square">
            <a:spAutoFit/>
          </a:bodyPr>
          <a:lstStyle/>
          <a:p>
            <a:pPr marL="571500" indent="-571500">
              <a:buFont typeface="Wingdings" pitchFamily="2" charset="2"/>
              <a:buChar char="q"/>
            </a:pPr>
            <a:r>
              <a:rPr lang="en-GB" sz="2800" b="1" dirty="0">
                <a:solidFill>
                  <a:schemeClr val="tx2"/>
                </a:solidFill>
                <a:latin typeface="Rockwell" panose="02060603020205020403" pitchFamily="18" charset="0"/>
              </a:rPr>
              <a:t>based on the requirements of the new Programmes of Study at KS2 and KS3 </a:t>
            </a:r>
          </a:p>
        </p:txBody>
      </p:sp>
      <p:sp>
        <p:nvSpPr>
          <p:cNvPr id="9" name="Rectangle 8"/>
          <p:cNvSpPr/>
          <p:nvPr/>
        </p:nvSpPr>
        <p:spPr>
          <a:xfrm>
            <a:off x="658303" y="3173827"/>
            <a:ext cx="7907425" cy="1815882"/>
          </a:xfrm>
          <a:prstGeom prst="rect">
            <a:avLst/>
          </a:prstGeom>
        </p:spPr>
        <p:txBody>
          <a:bodyPr wrap="square">
            <a:spAutoFit/>
          </a:bodyPr>
          <a:lstStyle/>
          <a:p>
            <a:pPr marL="571500" indent="-571500">
              <a:buFont typeface="Wingdings" pitchFamily="2" charset="2"/>
              <a:buChar char="q"/>
              <a:tabLst>
                <a:tab pos="530225" algn="l"/>
              </a:tabLst>
            </a:pPr>
            <a:r>
              <a:rPr lang="en-GB" sz="2800" b="1" dirty="0" smtClean="0">
                <a:solidFill>
                  <a:schemeClr val="tx2"/>
                </a:solidFill>
                <a:latin typeface="Rockwell" panose="02060603020205020403" pitchFamily="18" charset="0"/>
              </a:rPr>
              <a:t>drawing </a:t>
            </a:r>
            <a:r>
              <a:rPr lang="en-GB" sz="2800" b="1" dirty="0">
                <a:solidFill>
                  <a:schemeClr val="tx2"/>
                </a:solidFill>
                <a:latin typeface="Rockwell" panose="02060603020205020403" pitchFamily="18" charset="0"/>
              </a:rPr>
              <a:t>also on </a:t>
            </a:r>
          </a:p>
          <a:p>
            <a:pPr marL="571500" indent="-41275">
              <a:buFont typeface="Arial" pitchFamily="34" charset="0"/>
              <a:buChar char="•"/>
              <a:tabLst>
                <a:tab pos="530225" algn="l"/>
              </a:tabLst>
            </a:pPr>
            <a:r>
              <a:rPr lang="en-GB" sz="2800" b="1" dirty="0">
                <a:solidFill>
                  <a:schemeClr val="tx2"/>
                </a:solidFill>
                <a:latin typeface="Rockwell" panose="02060603020205020403" pitchFamily="18" charset="0"/>
              </a:rPr>
              <a:t>	the </a:t>
            </a:r>
            <a:r>
              <a:rPr lang="en-GB" sz="2800" b="1" dirty="0" smtClean="0">
                <a:solidFill>
                  <a:schemeClr val="tx2"/>
                </a:solidFill>
                <a:latin typeface="Rockwell" panose="02060603020205020403" pitchFamily="18" charset="0"/>
              </a:rPr>
              <a:t>CEFR</a:t>
            </a:r>
          </a:p>
          <a:p>
            <a:pPr marL="571500" indent="-41275">
              <a:buFont typeface="Arial" pitchFamily="34" charset="0"/>
              <a:buChar char="•"/>
              <a:tabLst>
                <a:tab pos="530225" algn="l"/>
              </a:tabLst>
            </a:pPr>
            <a:r>
              <a:rPr lang="en-GB" sz="2800" b="1" dirty="0">
                <a:solidFill>
                  <a:schemeClr val="tx2"/>
                </a:solidFill>
                <a:latin typeface="Rockwell" panose="02060603020205020403" pitchFamily="18" charset="0"/>
              </a:rPr>
              <a:t> </a:t>
            </a:r>
            <a:r>
              <a:rPr lang="en-GB" sz="2800" b="1" dirty="0" smtClean="0">
                <a:solidFill>
                  <a:schemeClr val="tx2"/>
                </a:solidFill>
                <a:latin typeface="Rockwell" panose="02060603020205020403" pitchFamily="18" charset="0"/>
              </a:rPr>
              <a:t> </a:t>
            </a:r>
            <a:r>
              <a:rPr lang="en-GB" sz="2800" b="1" dirty="0" smtClean="0">
                <a:solidFill>
                  <a:schemeClr val="tx2"/>
                </a:solidFill>
                <a:latin typeface="Rockwell" panose="02060603020205020403" pitchFamily="18" charset="0"/>
              </a:rPr>
              <a:t>the </a:t>
            </a:r>
            <a:r>
              <a:rPr lang="en-GB" sz="2800" b="1" dirty="0">
                <a:solidFill>
                  <a:schemeClr val="tx2"/>
                </a:solidFill>
                <a:latin typeface="Rockwell" panose="02060603020205020403" pitchFamily="18" charset="0"/>
              </a:rPr>
              <a:t>Languages Ladder</a:t>
            </a:r>
          </a:p>
          <a:p>
            <a:pPr marL="571500" indent="-41275">
              <a:buFont typeface="Arial" pitchFamily="34" charset="0"/>
              <a:buChar char="•"/>
              <a:tabLst>
                <a:tab pos="530225" algn="l"/>
              </a:tabLst>
            </a:pPr>
            <a:r>
              <a:rPr lang="en-GB" sz="2800" b="1" dirty="0">
                <a:solidFill>
                  <a:schemeClr val="tx2"/>
                </a:solidFill>
                <a:latin typeface="Rockwell" panose="02060603020205020403" pitchFamily="18" charset="0"/>
              </a:rPr>
              <a:t> </a:t>
            </a:r>
            <a:r>
              <a:rPr lang="en-GB" sz="2800" b="1" dirty="0" smtClean="0">
                <a:solidFill>
                  <a:schemeClr val="tx2"/>
                </a:solidFill>
                <a:latin typeface="Rockwell" panose="02060603020205020403" pitchFamily="18" charset="0"/>
              </a:rPr>
              <a:t> the </a:t>
            </a:r>
            <a:r>
              <a:rPr lang="en-GB" sz="2800" b="1" dirty="0">
                <a:solidFill>
                  <a:schemeClr val="tx2"/>
                </a:solidFill>
                <a:latin typeface="Rockwell" panose="02060603020205020403" pitchFamily="18" charset="0"/>
              </a:rPr>
              <a:t>KS2 and KS3 Frameworks </a:t>
            </a:r>
          </a:p>
        </p:txBody>
      </p:sp>
      <p:sp>
        <p:nvSpPr>
          <p:cNvPr id="10" name="Rectangle 9"/>
          <p:cNvSpPr/>
          <p:nvPr/>
        </p:nvSpPr>
        <p:spPr>
          <a:xfrm>
            <a:off x="658303" y="5343809"/>
            <a:ext cx="7806148" cy="954107"/>
          </a:xfrm>
          <a:prstGeom prst="rect">
            <a:avLst/>
          </a:prstGeom>
        </p:spPr>
        <p:txBody>
          <a:bodyPr wrap="square">
            <a:spAutoFit/>
          </a:bodyPr>
          <a:lstStyle/>
          <a:p>
            <a:pPr marL="571500" indent="-571500">
              <a:buFont typeface="Wingdings" pitchFamily="2" charset="2"/>
              <a:buChar char="q"/>
              <a:tabLst>
                <a:tab pos="530225" algn="l"/>
              </a:tabLst>
            </a:pPr>
            <a:r>
              <a:rPr lang="en-GB" sz="2800" b="1" dirty="0" smtClean="0">
                <a:solidFill>
                  <a:schemeClr val="tx2"/>
                </a:solidFill>
                <a:latin typeface="Rockwell" panose="02060603020205020403" pitchFamily="18" charset="0"/>
              </a:rPr>
              <a:t>attempting </a:t>
            </a:r>
            <a:r>
              <a:rPr lang="en-GB" sz="2800" b="1" dirty="0">
                <a:solidFill>
                  <a:schemeClr val="tx2"/>
                </a:solidFill>
                <a:latin typeface="Rockwell" panose="02060603020205020403" pitchFamily="18" charset="0"/>
              </a:rPr>
              <a:t>to avoid some of the pitfalls of the old NC Levels</a:t>
            </a:r>
          </a:p>
        </p:txBody>
      </p:sp>
      <p:sp>
        <p:nvSpPr>
          <p:cNvPr id="11" name="Rectangle 10"/>
          <p:cNvSpPr/>
          <p:nvPr/>
        </p:nvSpPr>
        <p:spPr>
          <a:xfrm>
            <a:off x="994363" y="1000298"/>
            <a:ext cx="6906250" cy="646331"/>
          </a:xfrm>
          <a:prstGeom prst="rect">
            <a:avLst/>
          </a:prstGeom>
        </p:spPr>
        <p:txBody>
          <a:bodyPr wrap="none">
            <a:spAutoFit/>
          </a:bodyPr>
          <a:lstStyle/>
          <a:p>
            <a:r>
              <a:rPr lang="en-GB" sz="3600" b="1" dirty="0" smtClean="0">
                <a:solidFill>
                  <a:schemeClr val="tx2"/>
                </a:solidFill>
                <a:latin typeface="Rockwell" panose="02060603020205020403" pitchFamily="18" charset="0"/>
              </a:rPr>
              <a:t>A new assessment framework</a:t>
            </a:r>
            <a:endParaRPr lang="en-GB" sz="3600" b="1" dirty="0">
              <a:solidFill>
                <a:schemeClr val="tx2"/>
              </a:solidFill>
              <a:latin typeface="Rockwell" panose="02060603020205020403" pitchFamily="18" charset="0"/>
            </a:endParaRPr>
          </a:p>
        </p:txBody>
      </p:sp>
    </p:spTree>
    <p:extLst>
      <p:ext uri="{BB962C8B-B14F-4D97-AF65-F5344CB8AC3E}">
        <p14:creationId xmlns:p14="http://schemas.microsoft.com/office/powerpoint/2010/main" val="2820524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5" name="Picture 4"/>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410127" y="314755"/>
            <a:ext cx="1609584" cy="708574"/>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3986" y="87313"/>
            <a:ext cx="1696614" cy="1122363"/>
          </a:xfrm>
          <a:prstGeom prst="rect">
            <a:avLst/>
          </a:prstGeom>
        </p:spPr>
      </p:pic>
      <p:sp>
        <p:nvSpPr>
          <p:cNvPr id="11" name="Rectangle 10"/>
          <p:cNvSpPr/>
          <p:nvPr/>
        </p:nvSpPr>
        <p:spPr>
          <a:xfrm>
            <a:off x="994363" y="1000298"/>
            <a:ext cx="6906250" cy="646331"/>
          </a:xfrm>
          <a:prstGeom prst="rect">
            <a:avLst/>
          </a:prstGeom>
        </p:spPr>
        <p:txBody>
          <a:bodyPr wrap="none">
            <a:spAutoFit/>
          </a:bodyPr>
          <a:lstStyle/>
          <a:p>
            <a:r>
              <a:rPr lang="en-GB" sz="3600" b="1" dirty="0" smtClean="0">
                <a:solidFill>
                  <a:schemeClr val="tx2"/>
                </a:solidFill>
                <a:latin typeface="Rockwell" panose="02060603020205020403" pitchFamily="18" charset="0"/>
              </a:rPr>
              <a:t>A new assessment framework</a:t>
            </a:r>
            <a:endParaRPr lang="en-GB" sz="3600" b="1" dirty="0">
              <a:solidFill>
                <a:schemeClr val="tx2"/>
              </a:solidFill>
              <a:latin typeface="Rockwell" panose="02060603020205020403" pitchFamily="18" charset="0"/>
            </a:endParaRPr>
          </a:p>
        </p:txBody>
      </p:sp>
      <p:sp>
        <p:nvSpPr>
          <p:cNvPr id="12" name="Rectangle 11"/>
          <p:cNvSpPr/>
          <p:nvPr/>
        </p:nvSpPr>
        <p:spPr>
          <a:xfrm>
            <a:off x="374788" y="1659329"/>
            <a:ext cx="8145399" cy="1384995"/>
          </a:xfrm>
          <a:prstGeom prst="rect">
            <a:avLst/>
          </a:prstGeom>
        </p:spPr>
        <p:txBody>
          <a:bodyPr wrap="square">
            <a:spAutoFit/>
          </a:bodyPr>
          <a:lstStyle/>
          <a:p>
            <a:pPr marL="571500" indent="-571500">
              <a:buFont typeface="Wingdings" pitchFamily="2" charset="2"/>
              <a:buChar char="q"/>
              <a:tabLst>
                <a:tab pos="530225" algn="l"/>
              </a:tabLst>
            </a:pPr>
            <a:r>
              <a:rPr lang="en-GB" sz="2800" b="1" dirty="0">
                <a:solidFill>
                  <a:schemeClr val="tx2"/>
                </a:solidFill>
                <a:latin typeface="Rockwell" panose="02060603020205020403" pitchFamily="18" charset="0"/>
              </a:rPr>
              <a:t>provides descriptors of emerging linguistic competence, as evidenced through</a:t>
            </a:r>
          </a:p>
        </p:txBody>
      </p:sp>
      <p:sp>
        <p:nvSpPr>
          <p:cNvPr id="13" name="Rectangle 12"/>
          <p:cNvSpPr/>
          <p:nvPr/>
        </p:nvSpPr>
        <p:spPr>
          <a:xfrm>
            <a:off x="755576" y="3138024"/>
            <a:ext cx="8136904" cy="1815882"/>
          </a:xfrm>
          <a:prstGeom prst="rect">
            <a:avLst/>
          </a:prstGeom>
        </p:spPr>
        <p:txBody>
          <a:bodyPr wrap="square">
            <a:spAutoFit/>
          </a:bodyPr>
          <a:lstStyle/>
          <a:p>
            <a:pPr marL="571500" indent="-571500">
              <a:buFont typeface="Arial" pitchFamily="34" charset="0"/>
              <a:buChar char="•"/>
            </a:pPr>
            <a:r>
              <a:rPr lang="en-GB" sz="2800" b="1" dirty="0">
                <a:solidFill>
                  <a:schemeClr val="tx2"/>
                </a:solidFill>
                <a:latin typeface="Rockwell" panose="02060603020205020403" pitchFamily="18" charset="0"/>
              </a:rPr>
              <a:t>performance in each of the </a:t>
            </a:r>
            <a:r>
              <a:rPr lang="en-GB" sz="2800" b="1" u="sng" dirty="0">
                <a:solidFill>
                  <a:schemeClr val="tx2"/>
                </a:solidFill>
                <a:latin typeface="Rockwell" panose="02060603020205020403" pitchFamily="18" charset="0"/>
              </a:rPr>
              <a:t>4 skills </a:t>
            </a:r>
          </a:p>
          <a:p>
            <a:pPr marL="571500" indent="-571500">
              <a:buFont typeface="Arial" pitchFamily="34" charset="0"/>
              <a:buChar char="•"/>
            </a:pPr>
            <a:r>
              <a:rPr lang="en-GB" sz="2800" b="1" dirty="0">
                <a:solidFill>
                  <a:schemeClr val="tx2"/>
                </a:solidFill>
                <a:latin typeface="Rockwell" panose="02060603020205020403" pitchFamily="18" charset="0"/>
              </a:rPr>
              <a:t>applied use of </a:t>
            </a:r>
            <a:r>
              <a:rPr lang="en-GB" sz="2800" b="1" u="sng" dirty="0">
                <a:solidFill>
                  <a:schemeClr val="tx2"/>
                </a:solidFill>
                <a:latin typeface="Rockwell" panose="02060603020205020403" pitchFamily="18" charset="0"/>
              </a:rPr>
              <a:t>grammatical</a:t>
            </a:r>
            <a:r>
              <a:rPr lang="en-GB" sz="2800" b="1" dirty="0">
                <a:solidFill>
                  <a:schemeClr val="tx2"/>
                </a:solidFill>
                <a:latin typeface="Rockwell" panose="02060603020205020403" pitchFamily="18" charset="0"/>
              </a:rPr>
              <a:t> structures</a:t>
            </a:r>
          </a:p>
          <a:p>
            <a:pPr marL="571500" indent="-571500">
              <a:buFont typeface="Arial" pitchFamily="34" charset="0"/>
              <a:buChar char="•"/>
            </a:pPr>
            <a:r>
              <a:rPr lang="en-GB" sz="2800" b="1" dirty="0">
                <a:solidFill>
                  <a:schemeClr val="tx2"/>
                </a:solidFill>
                <a:latin typeface="Rockwell" panose="02060603020205020403" pitchFamily="18" charset="0"/>
              </a:rPr>
              <a:t>supporting </a:t>
            </a:r>
            <a:r>
              <a:rPr lang="en-GB" sz="2800" b="1" u="sng" dirty="0">
                <a:solidFill>
                  <a:schemeClr val="tx2"/>
                </a:solidFill>
                <a:latin typeface="Rockwell" panose="02060603020205020403" pitchFamily="18" charset="0"/>
              </a:rPr>
              <a:t>vocabulary</a:t>
            </a:r>
            <a:r>
              <a:rPr lang="en-GB" sz="2800" b="1" dirty="0">
                <a:solidFill>
                  <a:schemeClr val="tx2"/>
                </a:solidFill>
                <a:latin typeface="Rockwell" panose="02060603020205020403" pitchFamily="18" charset="0"/>
              </a:rPr>
              <a:t> strand which describes a repertoire of knowledge </a:t>
            </a:r>
          </a:p>
        </p:txBody>
      </p:sp>
    </p:spTree>
    <p:extLst>
      <p:ext uri="{BB962C8B-B14F-4D97-AF65-F5344CB8AC3E}">
        <p14:creationId xmlns:p14="http://schemas.microsoft.com/office/powerpoint/2010/main" val="3103273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5" name="Picture 4"/>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410127" y="314755"/>
            <a:ext cx="1609584" cy="708574"/>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3986" y="87313"/>
            <a:ext cx="1696614" cy="1122363"/>
          </a:xfrm>
          <a:prstGeom prst="rect">
            <a:avLst/>
          </a:prstGeom>
        </p:spPr>
      </p:pic>
      <p:sp>
        <p:nvSpPr>
          <p:cNvPr id="7" name="Rectangle 6"/>
          <p:cNvSpPr/>
          <p:nvPr/>
        </p:nvSpPr>
        <p:spPr>
          <a:xfrm>
            <a:off x="520502" y="1424418"/>
            <a:ext cx="8064896" cy="4832092"/>
          </a:xfrm>
          <a:prstGeom prst="rect">
            <a:avLst/>
          </a:prstGeom>
        </p:spPr>
        <p:txBody>
          <a:bodyPr wrap="square">
            <a:spAutoFit/>
          </a:bodyPr>
          <a:lstStyle/>
          <a:p>
            <a:pPr algn="just"/>
            <a:r>
              <a:rPr lang="en-GB" sz="2800" b="1" i="1" dirty="0">
                <a:solidFill>
                  <a:schemeClr val="tx2"/>
                </a:solidFill>
                <a:latin typeface="Rockwell" panose="02060603020205020403" pitchFamily="18" charset="0"/>
              </a:rPr>
              <a:t>One thing I have tried to avoid is providing descriptors that can be reduced to a list of ‘things to do to reach the next level’.  </a:t>
            </a:r>
          </a:p>
          <a:p>
            <a:pPr algn="just"/>
            <a:r>
              <a:rPr lang="en-GB" sz="2800" b="1" i="1" dirty="0">
                <a:solidFill>
                  <a:schemeClr val="tx2"/>
                </a:solidFill>
                <a:latin typeface="Rockwell" panose="02060603020205020403" pitchFamily="18" charset="0"/>
              </a:rPr>
              <a:t>There is a fine line between description and prescription.  </a:t>
            </a:r>
          </a:p>
          <a:p>
            <a:pPr algn="just"/>
            <a:r>
              <a:rPr lang="en-GB" sz="2800" b="1" i="1" dirty="0">
                <a:solidFill>
                  <a:schemeClr val="tx2"/>
                </a:solidFill>
                <a:latin typeface="Rockwell" panose="02060603020205020403" pitchFamily="18" charset="0"/>
              </a:rPr>
              <a:t>That is not to say that teachers and learners should not look at the descriptors for the next step to help inform their target-setting, but that the descriptors do not provide an itemised checklist of things learners need to ‘do’ to move up to the next level.</a:t>
            </a:r>
          </a:p>
        </p:txBody>
      </p:sp>
    </p:spTree>
    <p:extLst>
      <p:ext uri="{BB962C8B-B14F-4D97-AF65-F5344CB8AC3E}">
        <p14:creationId xmlns:p14="http://schemas.microsoft.com/office/powerpoint/2010/main" val="331177927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solidFill>
            </a:endParaRPr>
          </a:p>
        </p:txBody>
      </p:sp>
      <p:pic>
        <p:nvPicPr>
          <p:cNvPr id="5" name="Picture 4"/>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410127" y="314755"/>
            <a:ext cx="1609584" cy="708574"/>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3986" y="87313"/>
            <a:ext cx="1696614" cy="1122363"/>
          </a:xfrm>
          <a:prstGeom prst="rect">
            <a:avLst/>
          </a:prstGeom>
        </p:spPr>
      </p:pic>
      <p:sp>
        <p:nvSpPr>
          <p:cNvPr id="7" name="Rectangle 6"/>
          <p:cNvSpPr/>
          <p:nvPr/>
        </p:nvSpPr>
        <p:spPr>
          <a:xfrm>
            <a:off x="348184" y="2073499"/>
            <a:ext cx="8350337" cy="584775"/>
          </a:xfrm>
          <a:prstGeom prst="rect">
            <a:avLst/>
          </a:prstGeom>
        </p:spPr>
        <p:txBody>
          <a:bodyPr wrap="square">
            <a:spAutoFit/>
          </a:bodyPr>
          <a:lstStyle/>
          <a:p>
            <a:pPr marL="571500" indent="-571500">
              <a:buFont typeface="Arial" pitchFamily="34" charset="0"/>
              <a:buChar char="•"/>
            </a:pPr>
            <a:r>
              <a:rPr lang="en-GB" sz="3200" b="1" dirty="0">
                <a:solidFill>
                  <a:schemeClr val="tx2"/>
                </a:solidFill>
                <a:latin typeface="Rockwell" panose="02060603020205020403" pitchFamily="18" charset="0"/>
              </a:rPr>
              <a:t>10 language learning steps</a:t>
            </a:r>
            <a:endParaRPr lang="en-GB" sz="3200" dirty="0">
              <a:solidFill>
                <a:schemeClr val="tx2"/>
              </a:solidFill>
              <a:latin typeface="Rockwell" panose="02060603020205020403" pitchFamily="18" charset="0"/>
            </a:endParaRPr>
          </a:p>
        </p:txBody>
      </p:sp>
      <p:sp>
        <p:nvSpPr>
          <p:cNvPr id="8" name="Rectangle 7"/>
          <p:cNvSpPr/>
          <p:nvPr/>
        </p:nvSpPr>
        <p:spPr>
          <a:xfrm>
            <a:off x="216781" y="1154168"/>
            <a:ext cx="4482124" cy="584775"/>
          </a:xfrm>
          <a:prstGeom prst="rect">
            <a:avLst/>
          </a:prstGeom>
        </p:spPr>
        <p:txBody>
          <a:bodyPr wrap="none">
            <a:spAutoFit/>
          </a:bodyPr>
          <a:lstStyle/>
          <a:p>
            <a:r>
              <a:rPr lang="en-GB" sz="3200" b="1" dirty="0">
                <a:solidFill>
                  <a:schemeClr val="tx2"/>
                </a:solidFill>
                <a:latin typeface="Rockwell" panose="02060603020205020403" pitchFamily="18" charset="0"/>
              </a:rPr>
              <a:t>Framework structure</a:t>
            </a:r>
            <a:endParaRPr lang="en-GB" sz="3200" dirty="0">
              <a:solidFill>
                <a:schemeClr val="tx2"/>
              </a:solidFill>
              <a:latin typeface="Rockwell" panose="02060603020205020403" pitchFamily="18" charset="0"/>
            </a:endParaRPr>
          </a:p>
        </p:txBody>
      </p:sp>
      <p:sp>
        <p:nvSpPr>
          <p:cNvPr id="9" name="Rectangle 8"/>
          <p:cNvSpPr/>
          <p:nvPr/>
        </p:nvSpPr>
        <p:spPr>
          <a:xfrm>
            <a:off x="323528" y="2793097"/>
            <a:ext cx="8638370" cy="1077218"/>
          </a:xfrm>
          <a:prstGeom prst="rect">
            <a:avLst/>
          </a:prstGeom>
        </p:spPr>
        <p:txBody>
          <a:bodyPr wrap="square">
            <a:spAutoFit/>
          </a:bodyPr>
          <a:lstStyle/>
          <a:p>
            <a:pPr marL="571500" indent="-571500">
              <a:buFont typeface="Arial" pitchFamily="34" charset="0"/>
              <a:buChar char="•"/>
            </a:pPr>
            <a:r>
              <a:rPr lang="en-GB" sz="3200" b="1" dirty="0">
                <a:solidFill>
                  <a:schemeClr val="tx2"/>
                </a:solidFill>
                <a:latin typeface="Rockwell" panose="02060603020205020403" pitchFamily="18" charset="0"/>
              </a:rPr>
              <a:t>Spaced out </a:t>
            </a:r>
            <a:r>
              <a:rPr lang="en-GB" sz="3200" b="1" dirty="0" smtClean="0">
                <a:solidFill>
                  <a:schemeClr val="tx2"/>
                </a:solidFill>
                <a:latin typeface="Rockwell" panose="02060603020205020403" pitchFamily="18" charset="0"/>
              </a:rPr>
              <a:t>over the 7 years of KS2 </a:t>
            </a:r>
            <a:r>
              <a:rPr lang="en-GB" sz="3200" b="1" dirty="0">
                <a:solidFill>
                  <a:schemeClr val="tx2"/>
                </a:solidFill>
                <a:latin typeface="Rockwell" panose="02060603020205020403" pitchFamily="18" charset="0"/>
              </a:rPr>
              <a:t>and KS3</a:t>
            </a:r>
            <a:endParaRPr lang="en-GB" sz="3200" dirty="0">
              <a:solidFill>
                <a:schemeClr val="tx2"/>
              </a:solidFill>
              <a:latin typeface="Rockwell" panose="02060603020205020403" pitchFamily="18"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650473173"/>
              </p:ext>
            </p:extLst>
          </p:nvPr>
        </p:nvGraphicFramePr>
        <p:xfrm>
          <a:off x="216781" y="3933056"/>
          <a:ext cx="8676457" cy="1761110"/>
        </p:xfrm>
        <a:graphic>
          <a:graphicData uri="http://schemas.openxmlformats.org/drawingml/2006/table">
            <a:tbl>
              <a:tblPr firstRow="1" firstCol="1" bandRow="1">
                <a:tableStyleId>{5C22544A-7EE6-4342-B048-85BDC9FD1C3A}</a:tableStyleId>
              </a:tblPr>
              <a:tblGrid>
                <a:gridCol w="1787981"/>
                <a:gridCol w="864096"/>
                <a:gridCol w="864096"/>
                <a:gridCol w="936104"/>
                <a:gridCol w="1271976"/>
                <a:gridCol w="984068"/>
                <a:gridCol w="984068"/>
                <a:gridCol w="984068"/>
              </a:tblGrid>
              <a:tr h="200025">
                <a:tc>
                  <a:txBody>
                    <a:bodyPr/>
                    <a:lstStyle/>
                    <a:p>
                      <a:pPr algn="ctr">
                        <a:lnSpc>
                          <a:spcPct val="107000"/>
                        </a:lnSpc>
                        <a:spcAft>
                          <a:spcPts val="0"/>
                        </a:spcAft>
                      </a:pPr>
                      <a:r>
                        <a:rPr lang="en-GB" sz="3600" dirty="0">
                          <a:effectLst/>
                          <a:latin typeface="Rockwell" panose="02060603020205020403" pitchFamily="18" charset="0"/>
                        </a:rPr>
                        <a:t>Year</a:t>
                      </a:r>
                      <a:endParaRPr lang="en-GB" sz="3200" dirty="0">
                        <a:effectLst/>
                        <a:latin typeface="Rockwell" panose="02060603020205020403" pitchFamily="18" charset="0"/>
                        <a:ea typeface="Calibri"/>
                        <a:cs typeface="Times New Roman"/>
                      </a:endParaRPr>
                    </a:p>
                  </a:txBody>
                  <a:tcPr marL="68580" marR="68580" marT="0" marB="0" anchor="b">
                    <a:solidFill>
                      <a:srgbClr val="00B0F0"/>
                    </a:solidFill>
                  </a:tcPr>
                </a:tc>
                <a:tc>
                  <a:txBody>
                    <a:bodyPr/>
                    <a:lstStyle/>
                    <a:p>
                      <a:pPr algn="ctr">
                        <a:lnSpc>
                          <a:spcPct val="107000"/>
                        </a:lnSpc>
                        <a:spcAft>
                          <a:spcPts val="0"/>
                        </a:spcAft>
                      </a:pPr>
                      <a:r>
                        <a:rPr lang="en-GB" sz="3600" dirty="0">
                          <a:effectLst/>
                          <a:latin typeface="Rockwell" panose="02060603020205020403" pitchFamily="18" charset="0"/>
                        </a:rPr>
                        <a:t>3</a:t>
                      </a:r>
                      <a:endParaRPr lang="en-GB" sz="3200" dirty="0">
                        <a:effectLst/>
                        <a:latin typeface="Rockwell" panose="02060603020205020403" pitchFamily="18" charset="0"/>
                        <a:ea typeface="Calibri"/>
                        <a:cs typeface="Times New Roman"/>
                      </a:endParaRPr>
                    </a:p>
                  </a:txBody>
                  <a:tcPr marL="68580" marR="68580" marT="0" marB="0" anchor="b">
                    <a:solidFill>
                      <a:srgbClr val="00B0F0"/>
                    </a:solidFill>
                  </a:tcPr>
                </a:tc>
                <a:tc>
                  <a:txBody>
                    <a:bodyPr/>
                    <a:lstStyle/>
                    <a:p>
                      <a:pPr algn="ctr">
                        <a:lnSpc>
                          <a:spcPct val="107000"/>
                        </a:lnSpc>
                        <a:spcAft>
                          <a:spcPts val="0"/>
                        </a:spcAft>
                      </a:pPr>
                      <a:r>
                        <a:rPr lang="en-GB" sz="3600" dirty="0">
                          <a:effectLst/>
                          <a:latin typeface="Rockwell" panose="02060603020205020403" pitchFamily="18" charset="0"/>
                        </a:rPr>
                        <a:t>4</a:t>
                      </a:r>
                      <a:endParaRPr lang="en-GB" sz="3200" dirty="0">
                        <a:effectLst/>
                        <a:latin typeface="Rockwell" panose="02060603020205020403" pitchFamily="18" charset="0"/>
                        <a:ea typeface="Calibri"/>
                        <a:cs typeface="Times New Roman"/>
                      </a:endParaRPr>
                    </a:p>
                  </a:txBody>
                  <a:tcPr marL="68580" marR="68580" marT="0" marB="0" anchor="b">
                    <a:solidFill>
                      <a:srgbClr val="00B0F0"/>
                    </a:solidFill>
                  </a:tcPr>
                </a:tc>
                <a:tc>
                  <a:txBody>
                    <a:bodyPr/>
                    <a:lstStyle/>
                    <a:p>
                      <a:pPr algn="ctr">
                        <a:lnSpc>
                          <a:spcPct val="107000"/>
                        </a:lnSpc>
                        <a:spcAft>
                          <a:spcPts val="0"/>
                        </a:spcAft>
                      </a:pPr>
                      <a:r>
                        <a:rPr lang="en-GB" sz="3600" dirty="0">
                          <a:effectLst/>
                          <a:latin typeface="Rockwell" panose="02060603020205020403" pitchFamily="18" charset="0"/>
                        </a:rPr>
                        <a:t>5</a:t>
                      </a:r>
                      <a:endParaRPr lang="en-GB" sz="3200" dirty="0">
                        <a:effectLst/>
                        <a:latin typeface="Rockwell" panose="02060603020205020403" pitchFamily="18" charset="0"/>
                        <a:ea typeface="Calibri"/>
                        <a:cs typeface="Times New Roman"/>
                      </a:endParaRPr>
                    </a:p>
                  </a:txBody>
                  <a:tcPr marL="68580" marR="68580" marT="0" marB="0" anchor="b">
                    <a:solidFill>
                      <a:srgbClr val="00B0F0"/>
                    </a:solidFill>
                  </a:tcPr>
                </a:tc>
                <a:tc>
                  <a:txBody>
                    <a:bodyPr/>
                    <a:lstStyle/>
                    <a:p>
                      <a:pPr algn="ctr">
                        <a:lnSpc>
                          <a:spcPct val="107000"/>
                        </a:lnSpc>
                        <a:spcAft>
                          <a:spcPts val="0"/>
                        </a:spcAft>
                      </a:pPr>
                      <a:r>
                        <a:rPr lang="en-GB" sz="3600" dirty="0">
                          <a:effectLst/>
                          <a:latin typeface="Rockwell" panose="02060603020205020403" pitchFamily="18" charset="0"/>
                        </a:rPr>
                        <a:t>6</a:t>
                      </a:r>
                      <a:endParaRPr lang="en-GB" sz="3200" dirty="0">
                        <a:effectLst/>
                        <a:latin typeface="Rockwell" panose="02060603020205020403" pitchFamily="18" charset="0"/>
                        <a:ea typeface="Calibri"/>
                        <a:cs typeface="Times New Roman"/>
                      </a:endParaRPr>
                    </a:p>
                  </a:txBody>
                  <a:tcPr marL="68580" marR="68580" marT="0" marB="0" anchor="b">
                    <a:solidFill>
                      <a:srgbClr val="00B0F0"/>
                    </a:solidFill>
                  </a:tcPr>
                </a:tc>
                <a:tc>
                  <a:txBody>
                    <a:bodyPr/>
                    <a:lstStyle/>
                    <a:p>
                      <a:pPr algn="ctr">
                        <a:lnSpc>
                          <a:spcPct val="107000"/>
                        </a:lnSpc>
                        <a:spcAft>
                          <a:spcPts val="0"/>
                        </a:spcAft>
                      </a:pPr>
                      <a:r>
                        <a:rPr lang="en-GB" sz="3600" dirty="0">
                          <a:effectLst/>
                          <a:latin typeface="Rockwell" panose="02060603020205020403" pitchFamily="18" charset="0"/>
                        </a:rPr>
                        <a:t>7</a:t>
                      </a:r>
                      <a:endParaRPr lang="en-GB" sz="3200" dirty="0">
                        <a:effectLst/>
                        <a:latin typeface="Rockwell" panose="02060603020205020403" pitchFamily="18" charset="0"/>
                        <a:ea typeface="Calibri"/>
                        <a:cs typeface="Times New Roman"/>
                      </a:endParaRPr>
                    </a:p>
                  </a:txBody>
                  <a:tcPr marL="68580" marR="68580" marT="0" marB="0" anchor="b">
                    <a:solidFill>
                      <a:srgbClr val="00B0F0"/>
                    </a:solidFill>
                  </a:tcPr>
                </a:tc>
                <a:tc>
                  <a:txBody>
                    <a:bodyPr/>
                    <a:lstStyle/>
                    <a:p>
                      <a:pPr algn="ctr">
                        <a:lnSpc>
                          <a:spcPct val="107000"/>
                        </a:lnSpc>
                        <a:spcAft>
                          <a:spcPts val="0"/>
                        </a:spcAft>
                      </a:pPr>
                      <a:r>
                        <a:rPr lang="en-GB" sz="3600">
                          <a:effectLst/>
                          <a:latin typeface="Rockwell" panose="02060603020205020403" pitchFamily="18" charset="0"/>
                        </a:rPr>
                        <a:t>8</a:t>
                      </a:r>
                      <a:endParaRPr lang="en-GB" sz="3200">
                        <a:effectLst/>
                        <a:latin typeface="Rockwell" panose="02060603020205020403" pitchFamily="18" charset="0"/>
                        <a:ea typeface="Calibri"/>
                        <a:cs typeface="Times New Roman"/>
                      </a:endParaRPr>
                    </a:p>
                  </a:txBody>
                  <a:tcPr marL="68580" marR="68580" marT="0" marB="0" anchor="b">
                    <a:solidFill>
                      <a:srgbClr val="00B0F0"/>
                    </a:solidFill>
                  </a:tcPr>
                </a:tc>
                <a:tc>
                  <a:txBody>
                    <a:bodyPr/>
                    <a:lstStyle/>
                    <a:p>
                      <a:pPr algn="ctr">
                        <a:lnSpc>
                          <a:spcPct val="107000"/>
                        </a:lnSpc>
                        <a:spcAft>
                          <a:spcPts val="0"/>
                        </a:spcAft>
                      </a:pPr>
                      <a:r>
                        <a:rPr lang="en-GB" sz="3600">
                          <a:effectLst/>
                          <a:latin typeface="Rockwell" panose="02060603020205020403" pitchFamily="18" charset="0"/>
                        </a:rPr>
                        <a:t>9</a:t>
                      </a:r>
                      <a:endParaRPr lang="en-GB" sz="3200">
                        <a:effectLst/>
                        <a:latin typeface="Rockwell" panose="02060603020205020403" pitchFamily="18" charset="0"/>
                        <a:ea typeface="Calibri"/>
                        <a:cs typeface="Times New Roman"/>
                      </a:endParaRPr>
                    </a:p>
                  </a:txBody>
                  <a:tcPr marL="68580" marR="68580" marT="0" marB="0" anchor="b">
                    <a:solidFill>
                      <a:srgbClr val="00B0F0"/>
                    </a:solidFill>
                  </a:tcPr>
                </a:tc>
              </a:tr>
              <a:tr h="200025">
                <a:tc>
                  <a:txBody>
                    <a:bodyPr/>
                    <a:lstStyle/>
                    <a:p>
                      <a:pPr algn="ctr">
                        <a:lnSpc>
                          <a:spcPct val="107000"/>
                        </a:lnSpc>
                        <a:spcAft>
                          <a:spcPts val="0"/>
                        </a:spcAft>
                      </a:pPr>
                      <a:r>
                        <a:rPr lang="en-GB" sz="2400">
                          <a:effectLst/>
                          <a:latin typeface="Rockwell" panose="02060603020205020403" pitchFamily="18" charset="0"/>
                        </a:rPr>
                        <a:t>Steps range KS2 &amp; KS3</a:t>
                      </a:r>
                      <a:endParaRPr lang="en-GB" sz="2000">
                        <a:effectLst/>
                        <a:latin typeface="Rockwell" panose="02060603020205020403" pitchFamily="18" charset="0"/>
                        <a:ea typeface="Calibri"/>
                        <a:cs typeface="Times New Roman"/>
                      </a:endParaRPr>
                    </a:p>
                  </a:txBody>
                  <a:tcPr marL="68580" marR="68580" marT="0" marB="0" anchor="ctr">
                    <a:solidFill>
                      <a:srgbClr val="00B0F0"/>
                    </a:solidFill>
                  </a:tcPr>
                </a:tc>
                <a:tc>
                  <a:txBody>
                    <a:bodyPr/>
                    <a:lstStyle/>
                    <a:p>
                      <a:pPr algn="ctr">
                        <a:lnSpc>
                          <a:spcPct val="107000"/>
                        </a:lnSpc>
                        <a:spcAft>
                          <a:spcPts val="0"/>
                        </a:spcAft>
                      </a:pPr>
                      <a:r>
                        <a:rPr lang="en-GB" sz="3200" dirty="0">
                          <a:effectLst/>
                          <a:latin typeface="Rockwell" panose="02060603020205020403" pitchFamily="18" charset="0"/>
                        </a:rPr>
                        <a:t>1-2</a:t>
                      </a:r>
                      <a:endParaRPr lang="en-GB" sz="2800" dirty="0">
                        <a:effectLst/>
                        <a:latin typeface="Rockwell" panose="02060603020205020403" pitchFamily="18" charset="0"/>
                        <a:ea typeface="Calibri"/>
                        <a:cs typeface="Times New Roman"/>
                      </a:endParaRPr>
                    </a:p>
                  </a:txBody>
                  <a:tcPr marL="68580" marR="68580" marT="0" marB="0" anchor="ctr">
                    <a:solidFill>
                      <a:srgbClr val="00B0F0"/>
                    </a:solidFill>
                  </a:tcPr>
                </a:tc>
                <a:tc>
                  <a:txBody>
                    <a:bodyPr/>
                    <a:lstStyle/>
                    <a:p>
                      <a:pPr algn="ctr">
                        <a:lnSpc>
                          <a:spcPct val="107000"/>
                        </a:lnSpc>
                        <a:spcAft>
                          <a:spcPts val="0"/>
                        </a:spcAft>
                      </a:pPr>
                      <a:r>
                        <a:rPr lang="en-GB" sz="3200" dirty="0">
                          <a:effectLst/>
                          <a:latin typeface="Rockwell" panose="02060603020205020403" pitchFamily="18" charset="0"/>
                        </a:rPr>
                        <a:t>1-3</a:t>
                      </a:r>
                      <a:endParaRPr lang="en-GB" sz="2800" dirty="0">
                        <a:effectLst/>
                        <a:latin typeface="Rockwell" panose="02060603020205020403" pitchFamily="18" charset="0"/>
                        <a:ea typeface="Calibri"/>
                        <a:cs typeface="Times New Roman"/>
                      </a:endParaRPr>
                    </a:p>
                  </a:txBody>
                  <a:tcPr marL="68580" marR="68580" marT="0" marB="0" anchor="ctr">
                    <a:solidFill>
                      <a:srgbClr val="00B0F0"/>
                    </a:solidFill>
                  </a:tcPr>
                </a:tc>
                <a:tc>
                  <a:txBody>
                    <a:bodyPr/>
                    <a:lstStyle/>
                    <a:p>
                      <a:pPr algn="ctr">
                        <a:lnSpc>
                          <a:spcPct val="107000"/>
                        </a:lnSpc>
                        <a:spcAft>
                          <a:spcPts val="0"/>
                        </a:spcAft>
                      </a:pPr>
                      <a:r>
                        <a:rPr lang="en-GB" sz="3200" dirty="0">
                          <a:effectLst/>
                          <a:latin typeface="Rockwell" panose="02060603020205020403" pitchFamily="18" charset="0"/>
                        </a:rPr>
                        <a:t>2-4</a:t>
                      </a:r>
                      <a:endParaRPr lang="en-GB" sz="2800" dirty="0">
                        <a:effectLst/>
                        <a:latin typeface="Rockwell" panose="02060603020205020403" pitchFamily="18" charset="0"/>
                        <a:ea typeface="Calibri"/>
                        <a:cs typeface="Times New Roman"/>
                      </a:endParaRPr>
                    </a:p>
                  </a:txBody>
                  <a:tcPr marL="68580" marR="68580" marT="0" marB="0" anchor="ctr">
                    <a:solidFill>
                      <a:srgbClr val="00B0F0"/>
                    </a:solidFill>
                  </a:tcPr>
                </a:tc>
                <a:tc>
                  <a:txBody>
                    <a:bodyPr/>
                    <a:lstStyle/>
                    <a:p>
                      <a:pPr algn="ctr">
                        <a:lnSpc>
                          <a:spcPct val="107000"/>
                        </a:lnSpc>
                        <a:spcAft>
                          <a:spcPts val="0"/>
                        </a:spcAft>
                      </a:pPr>
                      <a:r>
                        <a:rPr lang="en-GB" sz="3200" dirty="0" smtClean="0">
                          <a:effectLst/>
                          <a:latin typeface="Rockwell" panose="02060603020205020403" pitchFamily="18" charset="0"/>
                        </a:rPr>
                        <a:t>2-4</a:t>
                      </a:r>
                      <a:r>
                        <a:rPr lang="en-GB" sz="2400" dirty="0" smtClean="0">
                          <a:effectLst/>
                          <a:latin typeface="Rockwell" panose="02060603020205020403" pitchFamily="18" charset="0"/>
                        </a:rPr>
                        <a:t>(+)</a:t>
                      </a:r>
                      <a:endParaRPr lang="en-GB" sz="2000" dirty="0">
                        <a:effectLst/>
                        <a:latin typeface="Rockwell" panose="02060603020205020403" pitchFamily="18" charset="0"/>
                        <a:ea typeface="Calibri"/>
                        <a:cs typeface="Times New Roman"/>
                      </a:endParaRPr>
                    </a:p>
                  </a:txBody>
                  <a:tcPr marL="68580" marR="68580" marT="0" marB="0" anchor="ctr">
                    <a:solidFill>
                      <a:srgbClr val="00B0F0"/>
                    </a:solidFill>
                  </a:tcPr>
                </a:tc>
                <a:tc>
                  <a:txBody>
                    <a:bodyPr/>
                    <a:lstStyle/>
                    <a:p>
                      <a:pPr algn="ctr">
                        <a:lnSpc>
                          <a:spcPct val="107000"/>
                        </a:lnSpc>
                        <a:spcAft>
                          <a:spcPts val="0"/>
                        </a:spcAft>
                      </a:pPr>
                      <a:r>
                        <a:rPr lang="en-GB" sz="3200" dirty="0">
                          <a:effectLst/>
                          <a:latin typeface="Rockwell" panose="02060603020205020403" pitchFamily="18" charset="0"/>
                        </a:rPr>
                        <a:t>3-6</a:t>
                      </a:r>
                      <a:endParaRPr lang="en-GB" sz="2800" dirty="0">
                        <a:effectLst/>
                        <a:latin typeface="Rockwell" panose="02060603020205020403" pitchFamily="18" charset="0"/>
                        <a:ea typeface="Calibri"/>
                        <a:cs typeface="Times New Roman"/>
                      </a:endParaRPr>
                    </a:p>
                  </a:txBody>
                  <a:tcPr marL="68580" marR="68580" marT="0" marB="0" anchor="ctr">
                    <a:solidFill>
                      <a:srgbClr val="00B0F0"/>
                    </a:solidFill>
                  </a:tcPr>
                </a:tc>
                <a:tc>
                  <a:txBody>
                    <a:bodyPr/>
                    <a:lstStyle/>
                    <a:p>
                      <a:pPr algn="ctr">
                        <a:lnSpc>
                          <a:spcPct val="107000"/>
                        </a:lnSpc>
                        <a:spcAft>
                          <a:spcPts val="0"/>
                        </a:spcAft>
                      </a:pPr>
                      <a:r>
                        <a:rPr lang="en-GB" sz="3200" dirty="0">
                          <a:effectLst/>
                          <a:latin typeface="Rockwell" panose="02060603020205020403" pitchFamily="18" charset="0"/>
                        </a:rPr>
                        <a:t>5-8</a:t>
                      </a:r>
                      <a:endParaRPr lang="en-GB" sz="2800" dirty="0">
                        <a:effectLst/>
                        <a:latin typeface="Rockwell" panose="02060603020205020403" pitchFamily="18" charset="0"/>
                        <a:ea typeface="Calibri"/>
                        <a:cs typeface="Times New Roman"/>
                      </a:endParaRPr>
                    </a:p>
                  </a:txBody>
                  <a:tcPr marL="68580" marR="68580" marT="0" marB="0" anchor="ctr">
                    <a:solidFill>
                      <a:srgbClr val="00B0F0"/>
                    </a:solidFill>
                  </a:tcPr>
                </a:tc>
                <a:tc>
                  <a:txBody>
                    <a:bodyPr/>
                    <a:lstStyle/>
                    <a:p>
                      <a:pPr algn="ctr">
                        <a:lnSpc>
                          <a:spcPct val="107000"/>
                        </a:lnSpc>
                        <a:spcAft>
                          <a:spcPts val="0"/>
                        </a:spcAft>
                      </a:pPr>
                      <a:r>
                        <a:rPr lang="en-GB" sz="3200" dirty="0">
                          <a:effectLst/>
                          <a:latin typeface="Rockwell" panose="02060603020205020403" pitchFamily="18" charset="0"/>
                        </a:rPr>
                        <a:t>6-10</a:t>
                      </a:r>
                      <a:endParaRPr lang="en-GB" sz="2800" dirty="0">
                        <a:effectLst/>
                        <a:latin typeface="Rockwell" panose="02060603020205020403" pitchFamily="18" charset="0"/>
                        <a:ea typeface="Calibri"/>
                        <a:cs typeface="Times New Roman"/>
                      </a:endParaRPr>
                    </a:p>
                  </a:txBody>
                  <a:tcPr marL="68580" marR="68580" marT="0" marB="0" anchor="ctr">
                    <a:solidFill>
                      <a:srgbClr val="00B0F0"/>
                    </a:solidFill>
                  </a:tcPr>
                </a:tc>
              </a:tr>
            </a:tbl>
          </a:graphicData>
        </a:graphic>
      </p:graphicFrame>
    </p:spTree>
    <p:extLst>
      <p:ext uri="{BB962C8B-B14F-4D97-AF65-F5344CB8AC3E}">
        <p14:creationId xmlns:p14="http://schemas.microsoft.com/office/powerpoint/2010/main" val="3228667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out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5" name="Picture 4"/>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410127" y="314755"/>
            <a:ext cx="1609584" cy="708574"/>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3986" y="87313"/>
            <a:ext cx="1696614" cy="1122363"/>
          </a:xfrm>
          <a:prstGeom prst="rect">
            <a:avLst/>
          </a:prstGeom>
        </p:spPr>
      </p:pic>
      <p:sp>
        <p:nvSpPr>
          <p:cNvPr id="7" name="Rectangle 6"/>
          <p:cNvSpPr/>
          <p:nvPr/>
        </p:nvSpPr>
        <p:spPr>
          <a:xfrm>
            <a:off x="420424" y="1222376"/>
            <a:ext cx="8280920" cy="2431435"/>
          </a:xfrm>
          <a:prstGeom prst="rect">
            <a:avLst/>
          </a:prstGeom>
        </p:spPr>
        <p:txBody>
          <a:bodyPr wrap="square">
            <a:spAutoFit/>
          </a:bodyPr>
          <a:lstStyle/>
          <a:p>
            <a:r>
              <a:rPr lang="en-GB" sz="4000" b="1" dirty="0">
                <a:solidFill>
                  <a:schemeClr val="tx2"/>
                </a:solidFill>
                <a:latin typeface="Rockwell" panose="02060603020205020403" pitchFamily="18" charset="0"/>
              </a:rPr>
              <a:t>Expected Grades at GCSE </a:t>
            </a:r>
          </a:p>
          <a:p>
            <a:r>
              <a:rPr lang="en-GB" sz="3600" dirty="0">
                <a:solidFill>
                  <a:schemeClr val="tx2"/>
                </a:solidFill>
                <a:latin typeface="Rockwell" panose="02060603020205020403" pitchFamily="18" charset="0"/>
              </a:rPr>
              <a:t>Predicted range of future performance in the new GCSE exams </a:t>
            </a:r>
            <a:r>
              <a:rPr lang="en-GB" sz="2800" dirty="0">
                <a:solidFill>
                  <a:schemeClr val="tx2"/>
                </a:solidFill>
                <a:latin typeface="Rockwell" panose="02060603020205020403" pitchFamily="18" charset="0"/>
              </a:rPr>
              <a:t>(first teaching September 2016 to current </a:t>
            </a:r>
            <a:r>
              <a:rPr lang="en-GB" sz="2800" dirty="0" smtClean="0">
                <a:solidFill>
                  <a:schemeClr val="tx2"/>
                </a:solidFill>
                <a:latin typeface="Rockwell" panose="02060603020205020403" pitchFamily="18" charset="0"/>
              </a:rPr>
              <a:t>Y9)</a:t>
            </a:r>
            <a:r>
              <a:rPr lang="en-GB" sz="3600" dirty="0" smtClean="0">
                <a:solidFill>
                  <a:schemeClr val="tx2"/>
                </a:solidFill>
                <a:latin typeface="Rockwell" panose="02060603020205020403" pitchFamily="18" charset="0"/>
              </a:rPr>
              <a:t>.  </a:t>
            </a:r>
            <a:endParaRPr lang="en-GB" sz="3600" dirty="0">
              <a:solidFill>
                <a:schemeClr val="tx2"/>
              </a:solidFill>
              <a:latin typeface="Rockwell" panose="02060603020205020403"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1198731819"/>
              </p:ext>
            </p:extLst>
          </p:nvPr>
        </p:nvGraphicFramePr>
        <p:xfrm>
          <a:off x="240405" y="3924611"/>
          <a:ext cx="8640958" cy="2022031"/>
        </p:xfrm>
        <a:graphic>
          <a:graphicData uri="http://schemas.openxmlformats.org/drawingml/2006/table">
            <a:tbl>
              <a:tblPr firstRow="1" firstCol="1" bandRow="1">
                <a:tableStyleId>{5C22544A-7EE6-4342-B048-85BDC9FD1C3A}</a:tableStyleId>
              </a:tblPr>
              <a:tblGrid>
                <a:gridCol w="3141423"/>
                <a:gridCol w="1099907"/>
                <a:gridCol w="1099907"/>
                <a:gridCol w="1099907"/>
                <a:gridCol w="1099907"/>
                <a:gridCol w="1099907"/>
              </a:tblGrid>
              <a:tr h="245745">
                <a:tc>
                  <a:txBody>
                    <a:bodyPr/>
                    <a:lstStyle/>
                    <a:p>
                      <a:pPr algn="ctr">
                        <a:lnSpc>
                          <a:spcPct val="107000"/>
                        </a:lnSpc>
                        <a:spcAft>
                          <a:spcPts val="0"/>
                        </a:spcAft>
                      </a:pPr>
                      <a:r>
                        <a:rPr lang="en-GB" sz="3600" dirty="0">
                          <a:effectLst/>
                          <a:latin typeface="Rockwell" panose="02060603020205020403" pitchFamily="18" charset="0"/>
                        </a:rPr>
                        <a:t>Year 9 Step</a:t>
                      </a:r>
                      <a:endParaRPr lang="en-GB" sz="3200" dirty="0">
                        <a:effectLst/>
                        <a:latin typeface="Rockwell" panose="02060603020205020403" pitchFamily="18" charset="0"/>
                        <a:ea typeface="Calibri"/>
                        <a:cs typeface="Times New Roman"/>
                      </a:endParaRPr>
                    </a:p>
                  </a:txBody>
                  <a:tcPr marL="68580" marR="68580" marT="0" marB="0" anchor="ctr">
                    <a:solidFill>
                      <a:srgbClr val="00B0F0"/>
                    </a:solidFill>
                  </a:tcPr>
                </a:tc>
                <a:tc>
                  <a:txBody>
                    <a:bodyPr/>
                    <a:lstStyle/>
                    <a:p>
                      <a:pPr algn="ctr">
                        <a:lnSpc>
                          <a:spcPct val="107000"/>
                        </a:lnSpc>
                        <a:spcAft>
                          <a:spcPts val="0"/>
                        </a:spcAft>
                      </a:pPr>
                      <a:r>
                        <a:rPr lang="en-GB" sz="3600">
                          <a:effectLst/>
                          <a:latin typeface="Rockwell" panose="02060603020205020403" pitchFamily="18" charset="0"/>
                        </a:rPr>
                        <a:t>6</a:t>
                      </a:r>
                      <a:endParaRPr lang="en-GB" sz="3200">
                        <a:effectLst/>
                        <a:latin typeface="Rockwell" panose="02060603020205020403" pitchFamily="18" charset="0"/>
                        <a:ea typeface="Calibri"/>
                        <a:cs typeface="Times New Roman"/>
                      </a:endParaRPr>
                    </a:p>
                  </a:txBody>
                  <a:tcPr marL="68580" marR="68580" marT="0" marB="0" anchor="ctr">
                    <a:solidFill>
                      <a:srgbClr val="00B0F0"/>
                    </a:solidFill>
                  </a:tcPr>
                </a:tc>
                <a:tc>
                  <a:txBody>
                    <a:bodyPr/>
                    <a:lstStyle/>
                    <a:p>
                      <a:pPr algn="ctr">
                        <a:lnSpc>
                          <a:spcPct val="107000"/>
                        </a:lnSpc>
                        <a:spcAft>
                          <a:spcPts val="0"/>
                        </a:spcAft>
                      </a:pPr>
                      <a:r>
                        <a:rPr lang="en-GB" sz="3600">
                          <a:effectLst/>
                          <a:latin typeface="Rockwell" panose="02060603020205020403" pitchFamily="18" charset="0"/>
                        </a:rPr>
                        <a:t>7</a:t>
                      </a:r>
                      <a:endParaRPr lang="en-GB" sz="3200">
                        <a:effectLst/>
                        <a:latin typeface="Rockwell" panose="02060603020205020403" pitchFamily="18" charset="0"/>
                        <a:ea typeface="Calibri"/>
                        <a:cs typeface="Times New Roman"/>
                      </a:endParaRPr>
                    </a:p>
                  </a:txBody>
                  <a:tcPr marL="68580" marR="68580" marT="0" marB="0" anchor="ctr">
                    <a:solidFill>
                      <a:srgbClr val="00B0F0"/>
                    </a:solidFill>
                  </a:tcPr>
                </a:tc>
                <a:tc>
                  <a:txBody>
                    <a:bodyPr/>
                    <a:lstStyle/>
                    <a:p>
                      <a:pPr algn="ctr">
                        <a:lnSpc>
                          <a:spcPct val="107000"/>
                        </a:lnSpc>
                        <a:spcAft>
                          <a:spcPts val="0"/>
                        </a:spcAft>
                      </a:pPr>
                      <a:r>
                        <a:rPr lang="en-GB" sz="3600">
                          <a:effectLst/>
                          <a:latin typeface="Rockwell" panose="02060603020205020403" pitchFamily="18" charset="0"/>
                        </a:rPr>
                        <a:t>8</a:t>
                      </a:r>
                      <a:endParaRPr lang="en-GB" sz="3200">
                        <a:effectLst/>
                        <a:latin typeface="Rockwell" panose="02060603020205020403" pitchFamily="18" charset="0"/>
                        <a:ea typeface="Calibri"/>
                        <a:cs typeface="Times New Roman"/>
                      </a:endParaRPr>
                    </a:p>
                  </a:txBody>
                  <a:tcPr marL="68580" marR="68580" marT="0" marB="0" anchor="ctr">
                    <a:solidFill>
                      <a:srgbClr val="00B0F0"/>
                    </a:solidFill>
                  </a:tcPr>
                </a:tc>
                <a:tc>
                  <a:txBody>
                    <a:bodyPr/>
                    <a:lstStyle/>
                    <a:p>
                      <a:pPr algn="ctr">
                        <a:lnSpc>
                          <a:spcPct val="107000"/>
                        </a:lnSpc>
                        <a:spcAft>
                          <a:spcPts val="0"/>
                        </a:spcAft>
                      </a:pPr>
                      <a:r>
                        <a:rPr lang="en-GB" sz="3600">
                          <a:effectLst/>
                          <a:latin typeface="Rockwell" panose="02060603020205020403" pitchFamily="18" charset="0"/>
                        </a:rPr>
                        <a:t>9</a:t>
                      </a:r>
                      <a:endParaRPr lang="en-GB" sz="3200">
                        <a:effectLst/>
                        <a:latin typeface="Rockwell" panose="02060603020205020403" pitchFamily="18" charset="0"/>
                        <a:ea typeface="Calibri"/>
                        <a:cs typeface="Times New Roman"/>
                      </a:endParaRPr>
                    </a:p>
                  </a:txBody>
                  <a:tcPr marL="68580" marR="68580" marT="0" marB="0" anchor="ctr">
                    <a:solidFill>
                      <a:srgbClr val="00B0F0"/>
                    </a:solidFill>
                  </a:tcPr>
                </a:tc>
                <a:tc>
                  <a:txBody>
                    <a:bodyPr/>
                    <a:lstStyle/>
                    <a:p>
                      <a:pPr algn="ctr">
                        <a:lnSpc>
                          <a:spcPct val="107000"/>
                        </a:lnSpc>
                        <a:spcAft>
                          <a:spcPts val="0"/>
                        </a:spcAft>
                      </a:pPr>
                      <a:r>
                        <a:rPr lang="en-GB" sz="3600">
                          <a:effectLst/>
                          <a:latin typeface="Rockwell" panose="02060603020205020403" pitchFamily="18" charset="0"/>
                        </a:rPr>
                        <a:t>10</a:t>
                      </a:r>
                      <a:endParaRPr lang="en-GB" sz="3200">
                        <a:effectLst/>
                        <a:latin typeface="Rockwell" panose="02060603020205020403" pitchFamily="18" charset="0"/>
                        <a:ea typeface="Calibri"/>
                        <a:cs typeface="Times New Roman"/>
                      </a:endParaRPr>
                    </a:p>
                  </a:txBody>
                  <a:tcPr marL="68580" marR="68580" marT="0" marB="0" anchor="ctr">
                    <a:solidFill>
                      <a:srgbClr val="00B0F0"/>
                    </a:solidFill>
                  </a:tcPr>
                </a:tc>
              </a:tr>
              <a:tr h="245745">
                <a:tc>
                  <a:txBody>
                    <a:bodyPr/>
                    <a:lstStyle/>
                    <a:p>
                      <a:pPr algn="ctr">
                        <a:lnSpc>
                          <a:spcPct val="107000"/>
                        </a:lnSpc>
                        <a:spcAft>
                          <a:spcPts val="0"/>
                        </a:spcAft>
                      </a:pPr>
                      <a:r>
                        <a:rPr lang="en-GB" sz="4000" dirty="0">
                          <a:solidFill>
                            <a:schemeClr val="bg1"/>
                          </a:solidFill>
                          <a:effectLst/>
                          <a:latin typeface="Rockwell" panose="02060603020205020403" pitchFamily="18" charset="0"/>
                        </a:rPr>
                        <a:t>new GCSE </a:t>
                      </a:r>
                      <a:endParaRPr lang="en-GB" sz="4000" dirty="0" smtClean="0">
                        <a:solidFill>
                          <a:schemeClr val="bg1"/>
                        </a:solidFill>
                        <a:effectLst/>
                        <a:latin typeface="Rockwell" panose="02060603020205020403" pitchFamily="18" charset="0"/>
                      </a:endParaRPr>
                    </a:p>
                    <a:p>
                      <a:pPr algn="ctr">
                        <a:lnSpc>
                          <a:spcPct val="107000"/>
                        </a:lnSpc>
                        <a:spcAft>
                          <a:spcPts val="0"/>
                        </a:spcAft>
                      </a:pPr>
                      <a:r>
                        <a:rPr lang="en-GB" sz="2400" dirty="0" smtClean="0">
                          <a:effectLst/>
                          <a:latin typeface="Rockwell" panose="02060603020205020403" pitchFamily="18" charset="0"/>
                        </a:rPr>
                        <a:t>predicted </a:t>
                      </a:r>
                      <a:r>
                        <a:rPr lang="en-GB" sz="2400" dirty="0">
                          <a:effectLst/>
                          <a:latin typeface="Rockwell" panose="02060603020205020403" pitchFamily="18" charset="0"/>
                        </a:rPr>
                        <a:t>grade range</a:t>
                      </a:r>
                      <a:endParaRPr lang="en-GB" sz="2000" dirty="0">
                        <a:effectLst/>
                        <a:latin typeface="Rockwell" panose="02060603020205020403" pitchFamily="18" charset="0"/>
                        <a:ea typeface="Calibri"/>
                        <a:cs typeface="Times New Roman"/>
                      </a:endParaRPr>
                    </a:p>
                  </a:txBody>
                  <a:tcPr marL="68580" marR="68580" marT="0" marB="0" anchor="ctr">
                    <a:solidFill>
                      <a:srgbClr val="00B0F0"/>
                    </a:solidFill>
                  </a:tcPr>
                </a:tc>
                <a:tc>
                  <a:txBody>
                    <a:bodyPr/>
                    <a:lstStyle/>
                    <a:p>
                      <a:pPr algn="ctr">
                        <a:lnSpc>
                          <a:spcPct val="107000"/>
                        </a:lnSpc>
                        <a:spcAft>
                          <a:spcPts val="0"/>
                        </a:spcAft>
                      </a:pPr>
                      <a:r>
                        <a:rPr lang="en-GB" sz="3600">
                          <a:effectLst/>
                          <a:latin typeface="Rockwell" panose="02060603020205020403" pitchFamily="18" charset="0"/>
                        </a:rPr>
                        <a:t>1-4</a:t>
                      </a:r>
                      <a:endParaRPr lang="en-GB" sz="3200">
                        <a:effectLst/>
                        <a:latin typeface="Rockwell" panose="02060603020205020403" pitchFamily="18" charset="0"/>
                        <a:ea typeface="Calibri"/>
                        <a:cs typeface="Times New Roman"/>
                      </a:endParaRPr>
                    </a:p>
                  </a:txBody>
                  <a:tcPr marL="68580" marR="68580" marT="0" marB="0" anchor="ctr">
                    <a:solidFill>
                      <a:srgbClr val="00B0F0"/>
                    </a:solidFill>
                  </a:tcPr>
                </a:tc>
                <a:tc>
                  <a:txBody>
                    <a:bodyPr/>
                    <a:lstStyle/>
                    <a:p>
                      <a:pPr algn="ctr">
                        <a:lnSpc>
                          <a:spcPct val="107000"/>
                        </a:lnSpc>
                        <a:spcAft>
                          <a:spcPts val="0"/>
                        </a:spcAft>
                      </a:pPr>
                      <a:r>
                        <a:rPr lang="en-GB" sz="3600">
                          <a:effectLst/>
                          <a:latin typeface="Rockwell" panose="02060603020205020403" pitchFamily="18" charset="0"/>
                        </a:rPr>
                        <a:t>4-6</a:t>
                      </a:r>
                      <a:endParaRPr lang="en-GB" sz="3200">
                        <a:effectLst/>
                        <a:latin typeface="Rockwell" panose="02060603020205020403" pitchFamily="18" charset="0"/>
                        <a:ea typeface="Calibri"/>
                        <a:cs typeface="Times New Roman"/>
                      </a:endParaRPr>
                    </a:p>
                  </a:txBody>
                  <a:tcPr marL="68580" marR="68580" marT="0" marB="0" anchor="ctr">
                    <a:solidFill>
                      <a:srgbClr val="00B0F0"/>
                    </a:solidFill>
                  </a:tcPr>
                </a:tc>
                <a:tc>
                  <a:txBody>
                    <a:bodyPr/>
                    <a:lstStyle/>
                    <a:p>
                      <a:pPr algn="ctr">
                        <a:lnSpc>
                          <a:spcPct val="107000"/>
                        </a:lnSpc>
                        <a:spcAft>
                          <a:spcPts val="0"/>
                        </a:spcAft>
                      </a:pPr>
                      <a:r>
                        <a:rPr lang="en-GB" sz="3600">
                          <a:effectLst/>
                          <a:latin typeface="Rockwell" panose="02060603020205020403" pitchFamily="18" charset="0"/>
                        </a:rPr>
                        <a:t>6-8</a:t>
                      </a:r>
                      <a:endParaRPr lang="en-GB" sz="3200">
                        <a:effectLst/>
                        <a:latin typeface="Rockwell" panose="02060603020205020403" pitchFamily="18" charset="0"/>
                        <a:ea typeface="Calibri"/>
                        <a:cs typeface="Times New Roman"/>
                      </a:endParaRPr>
                    </a:p>
                  </a:txBody>
                  <a:tcPr marL="68580" marR="68580" marT="0" marB="0" anchor="ctr">
                    <a:solidFill>
                      <a:srgbClr val="00B0F0"/>
                    </a:solidFill>
                  </a:tcPr>
                </a:tc>
                <a:tc>
                  <a:txBody>
                    <a:bodyPr/>
                    <a:lstStyle/>
                    <a:p>
                      <a:pPr algn="ctr">
                        <a:lnSpc>
                          <a:spcPct val="107000"/>
                        </a:lnSpc>
                        <a:spcAft>
                          <a:spcPts val="0"/>
                        </a:spcAft>
                      </a:pPr>
                      <a:r>
                        <a:rPr lang="en-GB" sz="3600">
                          <a:effectLst/>
                          <a:latin typeface="Rockwell" panose="02060603020205020403" pitchFamily="18" charset="0"/>
                        </a:rPr>
                        <a:t>7-9</a:t>
                      </a:r>
                      <a:endParaRPr lang="en-GB" sz="3200">
                        <a:effectLst/>
                        <a:latin typeface="Rockwell" panose="02060603020205020403" pitchFamily="18" charset="0"/>
                        <a:ea typeface="Calibri"/>
                        <a:cs typeface="Times New Roman"/>
                      </a:endParaRPr>
                    </a:p>
                  </a:txBody>
                  <a:tcPr marL="68580" marR="68580" marT="0" marB="0" anchor="ctr">
                    <a:solidFill>
                      <a:srgbClr val="00B0F0"/>
                    </a:solidFill>
                  </a:tcPr>
                </a:tc>
                <a:tc>
                  <a:txBody>
                    <a:bodyPr/>
                    <a:lstStyle/>
                    <a:p>
                      <a:pPr algn="ctr">
                        <a:lnSpc>
                          <a:spcPct val="107000"/>
                        </a:lnSpc>
                        <a:spcAft>
                          <a:spcPts val="0"/>
                        </a:spcAft>
                      </a:pPr>
                      <a:r>
                        <a:rPr lang="en-GB" sz="3600" dirty="0">
                          <a:effectLst/>
                          <a:latin typeface="Rockwell" panose="02060603020205020403" pitchFamily="18" charset="0"/>
                        </a:rPr>
                        <a:t>8-9</a:t>
                      </a:r>
                      <a:endParaRPr lang="en-GB" sz="3200" dirty="0">
                        <a:effectLst/>
                        <a:latin typeface="Rockwell" panose="02060603020205020403" pitchFamily="18" charset="0"/>
                        <a:ea typeface="Calibri"/>
                        <a:cs typeface="Times New Roman"/>
                      </a:endParaRPr>
                    </a:p>
                  </a:txBody>
                  <a:tcPr marL="68580" marR="68580" marT="0" marB="0" anchor="ctr">
                    <a:solidFill>
                      <a:srgbClr val="00B0F0"/>
                    </a:solidFill>
                  </a:tcPr>
                </a:tc>
              </a:tr>
            </a:tbl>
          </a:graphicData>
        </a:graphic>
      </p:graphicFrame>
    </p:spTree>
    <p:extLst>
      <p:ext uri="{BB962C8B-B14F-4D97-AF65-F5344CB8AC3E}">
        <p14:creationId xmlns:p14="http://schemas.microsoft.com/office/powerpoint/2010/main" val="3490809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5" name="Picture 4"/>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481379" y="282196"/>
            <a:ext cx="1609584" cy="708574"/>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3986" y="87313"/>
            <a:ext cx="1696614" cy="1122363"/>
          </a:xfrm>
          <a:prstGeom prst="rect">
            <a:avLst/>
          </a:prstGeom>
        </p:spPr>
      </p:pic>
      <p:pic>
        <p:nvPicPr>
          <p:cNvPr id="3" name="Picture 2"/>
          <p:cNvPicPr>
            <a:picLocks noChangeAspect="1"/>
          </p:cNvPicPr>
          <p:nvPr/>
        </p:nvPicPr>
        <p:blipFill>
          <a:blip r:embed="rId5"/>
          <a:stretch>
            <a:fillRect/>
          </a:stretch>
        </p:blipFill>
        <p:spPr>
          <a:xfrm>
            <a:off x="706355" y="1126548"/>
            <a:ext cx="7348516" cy="5367337"/>
          </a:xfrm>
          <a:prstGeom prst="rect">
            <a:avLst/>
          </a:prstGeom>
        </p:spPr>
      </p:pic>
      <p:sp>
        <p:nvSpPr>
          <p:cNvPr id="7" name="Title 1"/>
          <p:cNvSpPr txBox="1">
            <a:spLocks/>
          </p:cNvSpPr>
          <p:nvPr/>
        </p:nvSpPr>
        <p:spPr>
          <a:xfrm>
            <a:off x="150626" y="1158960"/>
            <a:ext cx="7886700" cy="654660"/>
          </a:xfrm>
          <a:prstGeom prst="rect">
            <a:avLst/>
          </a:prstGeom>
        </p:spPr>
        <p:txBody>
          <a:bodyPr vert="horz" lIns="91440" tIns="45720" rIns="91440" bIns="45720" rtlCol="0" anchor="b">
            <a:normAutofit lnSpcReduction="10000"/>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GB" dirty="0" smtClean="0">
                <a:solidFill>
                  <a:prstClr val="black">
                    <a:lumMod val="75000"/>
                    <a:lumOff val="25000"/>
                  </a:prstClr>
                </a:solidFill>
                <a:latin typeface="Rockwell" panose="02060603020205020403" pitchFamily="18" charset="0"/>
              </a:rPr>
              <a:t>A realistic flightpath…</a:t>
            </a:r>
            <a:endParaRPr lang="en-GB" dirty="0">
              <a:solidFill>
                <a:prstClr val="black">
                  <a:lumMod val="75000"/>
                  <a:lumOff val="25000"/>
                </a:prstClr>
              </a:solidFill>
              <a:latin typeface="Rockwell" panose="02060603020205020403" pitchFamily="18" charset="0"/>
            </a:endParaRPr>
          </a:p>
        </p:txBody>
      </p:sp>
      <p:sp>
        <p:nvSpPr>
          <p:cNvPr id="9" name="TextBox 8"/>
          <p:cNvSpPr txBox="1"/>
          <p:nvPr/>
        </p:nvSpPr>
        <p:spPr>
          <a:xfrm rot="16200000">
            <a:off x="-528581" y="3023707"/>
            <a:ext cx="2317315" cy="369332"/>
          </a:xfrm>
          <a:prstGeom prst="rect">
            <a:avLst/>
          </a:prstGeom>
          <a:noFill/>
        </p:spPr>
        <p:txBody>
          <a:bodyPr wrap="square" rtlCol="0">
            <a:spAutoFit/>
          </a:bodyPr>
          <a:lstStyle/>
          <a:p>
            <a:r>
              <a:rPr lang="en-GB" dirty="0">
                <a:solidFill>
                  <a:prstClr val="black">
                    <a:lumMod val="75000"/>
                    <a:lumOff val="25000"/>
                  </a:prstClr>
                </a:solidFill>
                <a:latin typeface="Rockwell" panose="02060603020205020403" pitchFamily="18" charset="0"/>
              </a:rPr>
              <a:t>STEPS</a:t>
            </a:r>
          </a:p>
        </p:txBody>
      </p:sp>
      <p:sp>
        <p:nvSpPr>
          <p:cNvPr id="10" name="TextBox 9"/>
          <p:cNvSpPr txBox="1"/>
          <p:nvPr/>
        </p:nvSpPr>
        <p:spPr>
          <a:xfrm>
            <a:off x="3762314" y="6341631"/>
            <a:ext cx="2317315" cy="369332"/>
          </a:xfrm>
          <a:prstGeom prst="rect">
            <a:avLst/>
          </a:prstGeom>
          <a:noFill/>
        </p:spPr>
        <p:txBody>
          <a:bodyPr wrap="square" rtlCol="0">
            <a:spAutoFit/>
          </a:bodyPr>
          <a:lstStyle/>
          <a:p>
            <a:r>
              <a:rPr lang="en-GB" dirty="0">
                <a:solidFill>
                  <a:prstClr val="black">
                    <a:lumMod val="75000"/>
                    <a:lumOff val="25000"/>
                  </a:prstClr>
                </a:solidFill>
                <a:latin typeface="Rockwell" panose="02060603020205020403" pitchFamily="18" charset="0"/>
              </a:rPr>
              <a:t>Academic year</a:t>
            </a:r>
          </a:p>
        </p:txBody>
      </p:sp>
      <p:sp>
        <p:nvSpPr>
          <p:cNvPr id="11" name="TextBox 10"/>
          <p:cNvSpPr txBox="1"/>
          <p:nvPr/>
        </p:nvSpPr>
        <p:spPr>
          <a:xfrm rot="16200000">
            <a:off x="6972492" y="2466892"/>
            <a:ext cx="2317315" cy="369332"/>
          </a:xfrm>
          <a:prstGeom prst="rect">
            <a:avLst/>
          </a:prstGeom>
          <a:noFill/>
        </p:spPr>
        <p:txBody>
          <a:bodyPr wrap="square" rtlCol="0">
            <a:spAutoFit/>
          </a:bodyPr>
          <a:lstStyle/>
          <a:p>
            <a:pPr algn="ctr"/>
            <a:r>
              <a:rPr lang="en-GB" dirty="0">
                <a:solidFill>
                  <a:prstClr val="black">
                    <a:lumMod val="75000"/>
                    <a:lumOff val="25000"/>
                  </a:prstClr>
                </a:solidFill>
                <a:latin typeface="Rockwell" panose="02060603020205020403" pitchFamily="18" charset="0"/>
              </a:rPr>
              <a:t>GCSE grades</a:t>
            </a:r>
          </a:p>
        </p:txBody>
      </p:sp>
    </p:spTree>
    <p:extLst>
      <p:ext uri="{BB962C8B-B14F-4D97-AF65-F5344CB8AC3E}">
        <p14:creationId xmlns:p14="http://schemas.microsoft.com/office/powerpoint/2010/main" val="16103087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326638"/>
            <a:ext cx="9015512" cy="6178072"/>
          </a:xfrm>
          <a:prstGeom prst="rect">
            <a:avLst/>
          </a:prstGeom>
        </p:spPr>
      </p:pic>
    </p:spTree>
    <p:extLst>
      <p:ext uri="{BB962C8B-B14F-4D97-AF65-F5344CB8AC3E}">
        <p14:creationId xmlns:p14="http://schemas.microsoft.com/office/powerpoint/2010/main" val="6175486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5" name="Picture 4"/>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410127" y="314755"/>
            <a:ext cx="1609584" cy="708574"/>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3986" y="87313"/>
            <a:ext cx="1696614" cy="1122363"/>
          </a:xfrm>
          <a:prstGeom prst="rect">
            <a:avLst/>
          </a:prstGeom>
        </p:spPr>
      </p:pic>
      <p:sp>
        <p:nvSpPr>
          <p:cNvPr id="7" name="Title 1"/>
          <p:cNvSpPr>
            <a:spLocks noGrp="1"/>
          </p:cNvSpPr>
          <p:nvPr>
            <p:ph type="ctrTitle"/>
          </p:nvPr>
        </p:nvSpPr>
        <p:spPr>
          <a:xfrm>
            <a:off x="502846" y="2692807"/>
            <a:ext cx="8390756" cy="1470025"/>
          </a:xfrm>
        </p:spPr>
        <p:txBody>
          <a:bodyPr>
            <a:noAutofit/>
          </a:bodyPr>
          <a:lstStyle/>
          <a:p>
            <a:pPr algn="l"/>
            <a:r>
              <a:rPr lang="en-GB" sz="4000" b="1" dirty="0" smtClean="0">
                <a:solidFill>
                  <a:srgbClr val="00B050"/>
                </a:solidFill>
                <a:latin typeface="Rockwell" panose="02060603020205020403" pitchFamily="18" charset="0"/>
                <a:cs typeface="Arial" panose="020B0604020202020204" pitchFamily="34" charset="0"/>
              </a:rPr>
              <a:t>KS3: </a:t>
            </a:r>
            <a:r>
              <a:rPr lang="en-GB" sz="3200" b="1" dirty="0" smtClean="0">
                <a:solidFill>
                  <a:schemeClr val="tx2"/>
                </a:solidFill>
                <a:latin typeface="Rockwell" panose="02060603020205020403" pitchFamily="18" charset="0"/>
                <a:cs typeface="Arial" panose="020B0604020202020204" pitchFamily="34" charset="0"/>
              </a:rPr>
              <a:t>Assessment without NC Levels  </a:t>
            </a:r>
            <a:endParaRPr lang="en-GB" sz="3600" dirty="0">
              <a:solidFill>
                <a:schemeClr val="tx2"/>
              </a:solidFill>
              <a:latin typeface="Rockwell" panose="02060603020205020403" pitchFamily="18" charset="0"/>
              <a:cs typeface="Arial" panose="020B0604020202020204" pitchFamily="34" charset="0"/>
            </a:endParaRPr>
          </a:p>
        </p:txBody>
      </p:sp>
      <p:sp>
        <p:nvSpPr>
          <p:cNvPr id="8" name="Title 1"/>
          <p:cNvSpPr txBox="1">
            <a:spLocks/>
          </p:cNvSpPr>
          <p:nvPr/>
        </p:nvSpPr>
        <p:spPr>
          <a:xfrm>
            <a:off x="500278" y="4419130"/>
            <a:ext cx="8323302" cy="14700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4000" b="1" dirty="0" smtClean="0">
                <a:solidFill>
                  <a:srgbClr val="C00000"/>
                </a:solidFill>
                <a:latin typeface="Rockwell" panose="02060603020205020403" pitchFamily="18" charset="0"/>
                <a:cs typeface="Arial" panose="020B0604020202020204" pitchFamily="34" charset="0"/>
              </a:rPr>
              <a:t>KS4: </a:t>
            </a:r>
            <a:r>
              <a:rPr lang="en-GB" sz="3200" b="1" dirty="0" smtClean="0">
                <a:solidFill>
                  <a:schemeClr val="tx2"/>
                </a:solidFill>
                <a:latin typeface="Rockwell" panose="02060603020205020403" pitchFamily="18" charset="0"/>
                <a:cs typeface="Arial" panose="020B0604020202020204" pitchFamily="34" charset="0"/>
              </a:rPr>
              <a:t>New GCSE- new grading system  		/ new level challenge </a:t>
            </a:r>
            <a:endParaRPr lang="en-GB" sz="3200" dirty="0">
              <a:solidFill>
                <a:schemeClr val="tx2"/>
              </a:solidFill>
              <a:latin typeface="Rockwell" panose="02060603020205020403" pitchFamily="18" charset="0"/>
              <a:cs typeface="Arial" panose="020B0604020202020204" pitchFamily="34" charset="0"/>
            </a:endParaRPr>
          </a:p>
        </p:txBody>
      </p:sp>
      <p:sp>
        <p:nvSpPr>
          <p:cNvPr id="9" name="Title 1"/>
          <p:cNvSpPr txBox="1">
            <a:spLocks/>
          </p:cNvSpPr>
          <p:nvPr/>
        </p:nvSpPr>
        <p:spPr>
          <a:xfrm>
            <a:off x="500278" y="2052055"/>
            <a:ext cx="8388424" cy="14700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4000" b="1" dirty="0" smtClean="0">
                <a:solidFill>
                  <a:srgbClr val="FF0000"/>
                </a:solidFill>
                <a:latin typeface="Rockwell" panose="02060603020205020403" pitchFamily="18" charset="0"/>
                <a:cs typeface="Arial" panose="020B0604020202020204" pitchFamily="34" charset="0"/>
              </a:rPr>
              <a:t>KS2: </a:t>
            </a:r>
            <a:r>
              <a:rPr lang="en-GB" sz="3200" b="1" dirty="0" smtClean="0">
                <a:solidFill>
                  <a:schemeClr val="tx2"/>
                </a:solidFill>
                <a:latin typeface="Rockwell" panose="02060603020205020403" pitchFamily="18" charset="0"/>
                <a:cs typeface="Arial" panose="020B0604020202020204" pitchFamily="34" charset="0"/>
              </a:rPr>
              <a:t>Languages statutory Y3 to Y6</a:t>
            </a:r>
            <a:endParaRPr lang="en-GB" sz="3200" dirty="0">
              <a:solidFill>
                <a:schemeClr val="tx2"/>
              </a:solidFill>
              <a:latin typeface="Rockwell" panose="02060603020205020403" pitchFamily="18" charset="0"/>
              <a:cs typeface="Arial" panose="020B0604020202020204" pitchFamily="34" charset="0"/>
            </a:endParaRPr>
          </a:p>
        </p:txBody>
      </p:sp>
      <p:sp>
        <p:nvSpPr>
          <p:cNvPr id="10" name="Title 1"/>
          <p:cNvSpPr txBox="1">
            <a:spLocks/>
          </p:cNvSpPr>
          <p:nvPr/>
        </p:nvSpPr>
        <p:spPr>
          <a:xfrm>
            <a:off x="410080" y="735645"/>
            <a:ext cx="7886700" cy="1325563"/>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GB" sz="6000" b="1" dirty="0" smtClean="0">
                <a:solidFill>
                  <a:schemeClr val="tx2"/>
                </a:solidFill>
                <a:latin typeface="MV Boli" panose="02000500030200090000" pitchFamily="2" charset="0"/>
                <a:cs typeface="MV Boli" panose="02000500030200090000" pitchFamily="2" charset="0"/>
              </a:rPr>
              <a:t>All change…!</a:t>
            </a:r>
            <a:endParaRPr lang="en-GB" sz="6000" b="1" dirty="0">
              <a:solidFill>
                <a:schemeClr val="tx2"/>
              </a:solidFill>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19492020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5" name="Picture 4"/>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410127" y="314755"/>
            <a:ext cx="1609584" cy="708574"/>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3986" y="87313"/>
            <a:ext cx="1696614" cy="1122363"/>
          </a:xfrm>
          <a:prstGeom prst="rect">
            <a:avLst/>
          </a:prstGeom>
        </p:spPr>
      </p:pic>
      <p:sp>
        <p:nvSpPr>
          <p:cNvPr id="13" name="Content Placeholder 7"/>
          <p:cNvSpPr txBox="1">
            <a:spLocks/>
          </p:cNvSpPr>
          <p:nvPr/>
        </p:nvSpPr>
        <p:spPr>
          <a:xfrm>
            <a:off x="749300" y="2041731"/>
            <a:ext cx="8229600" cy="4876800"/>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285750" indent="-285750" algn="l">
              <a:buFont typeface="Arial" panose="020B0604020202020204" pitchFamily="34" charset="0"/>
              <a:buChar char="•"/>
            </a:pPr>
            <a:r>
              <a:rPr lang="en-GB" sz="2800" b="1" dirty="0" smtClean="0">
                <a:solidFill>
                  <a:srgbClr val="44546A"/>
                </a:solidFill>
                <a:latin typeface="Rockwell" panose="02060603020205020403" pitchFamily="18" charset="0"/>
                <a:cs typeface="Arial" panose="020B0604020202020204" pitchFamily="34" charset="0"/>
              </a:rPr>
              <a:t>Why we need a joined up approach</a:t>
            </a:r>
          </a:p>
          <a:p>
            <a:pPr marL="285750" indent="-285750" algn="l">
              <a:buFont typeface="Arial" panose="020B0604020202020204" pitchFamily="34" charset="0"/>
              <a:buChar char="•"/>
            </a:pPr>
            <a:r>
              <a:rPr lang="en-GB" sz="2800" b="1" dirty="0" smtClean="0">
                <a:solidFill>
                  <a:srgbClr val="44546A"/>
                </a:solidFill>
                <a:latin typeface="Rockwell" panose="02060603020205020403" pitchFamily="18" charset="0"/>
                <a:cs typeface="Arial" panose="020B0604020202020204" pitchFamily="34" charset="0"/>
              </a:rPr>
              <a:t>Examples (Grammar / Speaking)</a:t>
            </a:r>
          </a:p>
          <a:p>
            <a:pPr marL="285750" indent="-285750" algn="l">
              <a:buFont typeface="Arial" panose="020B0604020202020204" pitchFamily="34" charset="0"/>
              <a:buChar char="•"/>
            </a:pPr>
            <a:r>
              <a:rPr lang="en-GB" sz="2800" b="1" dirty="0" smtClean="0">
                <a:solidFill>
                  <a:srgbClr val="44546A"/>
                </a:solidFill>
                <a:latin typeface="Rockwell" panose="02060603020205020403" pitchFamily="18" charset="0"/>
                <a:cs typeface="Arial" panose="020B0604020202020204" pitchFamily="34" charset="0"/>
              </a:rPr>
              <a:t>Basis for the Steps framework</a:t>
            </a:r>
          </a:p>
          <a:p>
            <a:pPr marL="285750" indent="-285750" algn="l">
              <a:buFont typeface="Arial" panose="020B0604020202020204" pitchFamily="34" charset="0"/>
              <a:buChar char="•"/>
            </a:pPr>
            <a:r>
              <a:rPr lang="en-GB" sz="2800" b="1" dirty="0" smtClean="0">
                <a:solidFill>
                  <a:srgbClr val="44546A"/>
                </a:solidFill>
                <a:latin typeface="Rockwell" panose="02060603020205020403" pitchFamily="18" charset="0"/>
                <a:cs typeface="Arial" panose="020B0604020202020204" pitchFamily="34" charset="0"/>
              </a:rPr>
              <a:t>Pupil-friendly statements</a:t>
            </a:r>
          </a:p>
          <a:p>
            <a:pPr marL="285750" indent="-285750" algn="l">
              <a:buFont typeface="Arial" panose="020B0604020202020204" pitchFamily="34" charset="0"/>
              <a:buChar char="•"/>
            </a:pPr>
            <a:r>
              <a:rPr lang="en-GB" sz="2800" b="1" dirty="0" smtClean="0">
                <a:solidFill>
                  <a:srgbClr val="44546A"/>
                </a:solidFill>
                <a:latin typeface="Rockwell" panose="02060603020205020403" pitchFamily="18" charset="0"/>
                <a:cs typeface="Arial" panose="020B0604020202020204" pitchFamily="34" charset="0"/>
              </a:rPr>
              <a:t>Additional strands (Verbs and Vocabulary)</a:t>
            </a:r>
          </a:p>
          <a:p>
            <a:pPr marL="285750" indent="-285750" algn="l">
              <a:buFont typeface="Arial" panose="020B0604020202020204" pitchFamily="34" charset="0"/>
              <a:buChar char="•"/>
            </a:pPr>
            <a:r>
              <a:rPr lang="en-GB" sz="2800" b="1" dirty="0" smtClean="0">
                <a:solidFill>
                  <a:srgbClr val="44546A"/>
                </a:solidFill>
                <a:latin typeface="Rockwell" panose="02060603020205020403" pitchFamily="18" charset="0"/>
                <a:cs typeface="Arial" panose="020B0604020202020204" pitchFamily="34" charset="0"/>
              </a:rPr>
              <a:t>Sample tasks</a:t>
            </a:r>
          </a:p>
          <a:p>
            <a:pPr marL="285750" indent="-285750" algn="l">
              <a:buFont typeface="Arial" panose="020B0604020202020204" pitchFamily="34" charset="0"/>
              <a:buChar char="•"/>
            </a:pPr>
            <a:r>
              <a:rPr lang="en-GB" sz="2800" b="1" dirty="0" smtClean="0">
                <a:solidFill>
                  <a:srgbClr val="44546A"/>
                </a:solidFill>
                <a:latin typeface="Rockwell" panose="02060603020205020403" pitchFamily="18" charset="0"/>
                <a:cs typeface="Arial" panose="020B0604020202020204" pitchFamily="34" charset="0"/>
              </a:rPr>
              <a:t>Transition</a:t>
            </a:r>
            <a:endParaRPr lang="en-GB" sz="2800" b="1" dirty="0">
              <a:solidFill>
                <a:srgbClr val="44546A"/>
              </a:solidFill>
              <a:latin typeface="Rockwell" panose="02060603020205020403" pitchFamily="18" charset="0"/>
              <a:cs typeface="Arial" panose="020B0604020202020204" pitchFamily="34" charset="0"/>
            </a:endParaRPr>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654" y="1949912"/>
            <a:ext cx="411292" cy="472625"/>
          </a:xfrm>
          <a:prstGeom prst="rect">
            <a:avLst/>
          </a:prstGeom>
        </p:spPr>
      </p:pic>
      <p:sp>
        <p:nvSpPr>
          <p:cNvPr id="15" name="Title 1"/>
          <p:cNvSpPr txBox="1">
            <a:spLocks/>
          </p:cNvSpPr>
          <p:nvPr/>
        </p:nvSpPr>
        <p:spPr>
          <a:xfrm>
            <a:off x="523499" y="1188357"/>
            <a:ext cx="7886700" cy="748855"/>
          </a:xfrm>
          <a:prstGeom prst="rect">
            <a:avLst/>
          </a:prstGeom>
        </p:spPr>
        <p:txBody>
          <a:bodyPr vert="horz" lIns="91440" tIns="45720" rIns="91440" bIns="45720" rtlCol="0" anchor="b">
            <a:normAutofit fontScale="85000" lnSpcReduction="20000"/>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GB" sz="6600" b="1" dirty="0" smtClean="0">
                <a:solidFill>
                  <a:srgbClr val="44546A"/>
                </a:solidFill>
                <a:latin typeface="Rockwell" panose="02060603020205020403" pitchFamily="18" charset="0"/>
                <a:cs typeface="MV Boli" panose="02000500030200090000" pitchFamily="2" charset="0"/>
              </a:rPr>
              <a:t>Aims for this session</a:t>
            </a:r>
            <a:endParaRPr lang="en-GB" sz="6600" b="1" dirty="0">
              <a:solidFill>
                <a:srgbClr val="44546A"/>
              </a:solidFill>
              <a:latin typeface="Rockwell" panose="02060603020205020403" pitchFamily="18" charset="0"/>
              <a:cs typeface="MV Boli" panose="02000500030200090000" pitchFamily="2" charset="0"/>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654" y="2435237"/>
            <a:ext cx="411292" cy="472625"/>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654" y="2920562"/>
            <a:ext cx="411292" cy="472625"/>
          </a:xfrm>
          <a:prstGeom prst="rect">
            <a:avLst/>
          </a:prstGeom>
        </p:spPr>
      </p:pic>
    </p:spTree>
    <p:extLst>
      <p:ext uri="{BB962C8B-B14F-4D97-AF65-F5344CB8AC3E}">
        <p14:creationId xmlns:p14="http://schemas.microsoft.com/office/powerpoint/2010/main" val="187294858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5" name="Picture 4"/>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410127" y="314755"/>
            <a:ext cx="1609584" cy="708574"/>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3986" y="87313"/>
            <a:ext cx="1696614" cy="1122363"/>
          </a:xfrm>
          <a:prstGeom prst="rect">
            <a:avLst/>
          </a:prstGeom>
        </p:spPr>
      </p:pic>
      <p:sp>
        <p:nvSpPr>
          <p:cNvPr id="7" name="Title 1"/>
          <p:cNvSpPr txBox="1">
            <a:spLocks/>
          </p:cNvSpPr>
          <p:nvPr/>
        </p:nvSpPr>
        <p:spPr>
          <a:xfrm>
            <a:off x="1737683" y="533400"/>
            <a:ext cx="5498614" cy="990600"/>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GB" sz="5400" b="1" dirty="0" smtClean="0">
                <a:solidFill>
                  <a:schemeClr val="tx2"/>
                </a:solidFill>
                <a:latin typeface="Rockwell" panose="02060603020205020403" pitchFamily="18" charset="0"/>
                <a:ea typeface="Segoe UI Black" panose="020B0A02040204020203" pitchFamily="34" charset="0"/>
                <a:cs typeface="Segoe UI Black" panose="020B0A02040204020203" pitchFamily="34" charset="0"/>
              </a:rPr>
              <a:t>Reporting</a:t>
            </a:r>
            <a:endParaRPr lang="en-GB" sz="5400" b="1" dirty="0">
              <a:solidFill>
                <a:schemeClr val="tx2"/>
              </a:solidFill>
              <a:latin typeface="Rockwell" panose="02060603020205020403" pitchFamily="18" charset="0"/>
              <a:ea typeface="Segoe UI Black" panose="020B0A02040204020203" pitchFamily="34" charset="0"/>
              <a:cs typeface="Segoe UI Black" panose="020B0A02040204020203" pitchFamily="34" charset="0"/>
            </a:endParaRPr>
          </a:p>
        </p:txBody>
      </p:sp>
      <p:pic>
        <p:nvPicPr>
          <p:cNvPr id="9" name="Picture 8"/>
          <p:cNvPicPr>
            <a:picLocks noChangeAspect="1"/>
          </p:cNvPicPr>
          <p:nvPr/>
        </p:nvPicPr>
        <p:blipFill>
          <a:blip r:embed="rId5"/>
          <a:stretch>
            <a:fillRect/>
          </a:stretch>
        </p:blipFill>
        <p:spPr>
          <a:xfrm>
            <a:off x="1396584" y="1656790"/>
            <a:ext cx="6381750" cy="4781550"/>
          </a:xfrm>
          <a:prstGeom prst="rect">
            <a:avLst/>
          </a:prstGeom>
        </p:spPr>
      </p:pic>
    </p:spTree>
    <p:extLst>
      <p:ext uri="{BB962C8B-B14F-4D97-AF65-F5344CB8AC3E}">
        <p14:creationId xmlns:p14="http://schemas.microsoft.com/office/powerpoint/2010/main" val="286031786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51720" y="0"/>
            <a:ext cx="4392488" cy="707886"/>
          </a:xfrm>
          <a:prstGeom prst="rect">
            <a:avLst/>
          </a:prstGeom>
          <a:noFill/>
        </p:spPr>
        <p:txBody>
          <a:bodyPr wrap="square" rtlCol="0">
            <a:spAutoFit/>
          </a:bodyPr>
          <a:lstStyle/>
          <a:p>
            <a:pPr algn="ctr"/>
            <a:r>
              <a:rPr lang="en-GB" sz="4000" dirty="0" smtClean="0">
                <a:solidFill>
                  <a:prstClr val="black"/>
                </a:solidFill>
                <a:latin typeface="Arial Rounded MT Bold" panose="020F0704030504030204" pitchFamily="34" charset="0"/>
              </a:rPr>
              <a:t>KS2</a:t>
            </a:r>
            <a:endParaRPr lang="en-GB" sz="4000" dirty="0">
              <a:solidFill>
                <a:prstClr val="black"/>
              </a:solidFill>
              <a:latin typeface="Arial Rounded MT Bold" panose="020F0704030504030204" pitchFamily="34" charset="0"/>
            </a:endParaRPr>
          </a:p>
        </p:txBody>
      </p:sp>
      <p:sp>
        <p:nvSpPr>
          <p:cNvPr id="5" name="TextBox 4"/>
          <p:cNvSpPr txBox="1"/>
          <p:nvPr/>
        </p:nvSpPr>
        <p:spPr>
          <a:xfrm>
            <a:off x="1403648" y="476672"/>
            <a:ext cx="5777989" cy="707886"/>
          </a:xfrm>
          <a:prstGeom prst="rect">
            <a:avLst/>
          </a:prstGeom>
          <a:noFill/>
        </p:spPr>
        <p:txBody>
          <a:bodyPr wrap="square" rtlCol="0">
            <a:spAutoFit/>
          </a:bodyPr>
          <a:lstStyle/>
          <a:p>
            <a:pPr algn="ctr"/>
            <a:r>
              <a:rPr lang="en-GB" sz="4000" dirty="0" smtClean="0">
                <a:solidFill>
                  <a:prstClr val="black"/>
                </a:solidFill>
                <a:latin typeface="Segoe UI" panose="020B0502040204020203" pitchFamily="34" charset="0"/>
                <a:cs typeface="Segoe UI" panose="020B0502040204020203" pitchFamily="34" charset="0"/>
              </a:rPr>
              <a:t>Speaking</a:t>
            </a:r>
            <a:endParaRPr lang="en-GB" sz="4000" dirty="0">
              <a:solidFill>
                <a:prstClr val="black"/>
              </a:solidFill>
              <a:latin typeface="Segoe UI" panose="020B0502040204020203" pitchFamily="34" charset="0"/>
              <a:cs typeface="Segoe UI" panose="020B0502040204020203" pitchFamily="34" charset="0"/>
            </a:endParaRPr>
          </a:p>
        </p:txBody>
      </p:sp>
      <p:sp>
        <p:nvSpPr>
          <p:cNvPr id="6" name="Subtitle 2"/>
          <p:cNvSpPr txBox="1">
            <a:spLocks/>
          </p:cNvSpPr>
          <p:nvPr/>
        </p:nvSpPr>
        <p:spPr>
          <a:xfrm>
            <a:off x="107504" y="3217003"/>
            <a:ext cx="2160240" cy="3452357"/>
          </a:xfrm>
          <a:prstGeom prst="rect">
            <a:avLst/>
          </a:prstGeom>
          <a:solidFill>
            <a:schemeClr val="accent4">
              <a:lumMod val="20000"/>
              <a:lumOff val="80000"/>
            </a:schemeClr>
          </a:solidFill>
          <a:ln>
            <a:no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sz="2400" dirty="0" smtClean="0">
                <a:solidFill>
                  <a:prstClr val="black"/>
                </a:solidFill>
              </a:rPr>
              <a:t>ask </a:t>
            </a:r>
            <a:r>
              <a:rPr lang="en-GB" sz="2400" dirty="0">
                <a:solidFill>
                  <a:prstClr val="black"/>
                </a:solidFill>
              </a:rPr>
              <a:t>and answer simple pre-learned questions from memory.</a:t>
            </a:r>
            <a:endParaRPr lang="en-GB" sz="2400" dirty="0">
              <a:solidFill>
                <a:prstClr val="black"/>
              </a:solidFill>
              <a:latin typeface="Segoe UI" panose="020B0502040204020203" pitchFamily="34" charset="0"/>
              <a:cs typeface="Segoe UI" panose="020B0502040204020203" pitchFamily="34" charset="0"/>
            </a:endParaRPr>
          </a:p>
        </p:txBody>
      </p:sp>
      <p:sp>
        <p:nvSpPr>
          <p:cNvPr id="7" name="Subtitle 2"/>
          <p:cNvSpPr txBox="1">
            <a:spLocks/>
          </p:cNvSpPr>
          <p:nvPr/>
        </p:nvSpPr>
        <p:spPr>
          <a:xfrm>
            <a:off x="2237923" y="2753533"/>
            <a:ext cx="2232248" cy="3915827"/>
          </a:xfrm>
          <a:prstGeom prst="rect">
            <a:avLst/>
          </a:prstGeom>
          <a:solidFill>
            <a:schemeClr val="accent4">
              <a:lumMod val="40000"/>
              <a:lumOff val="60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15000"/>
              </a:lnSpc>
              <a:spcAft>
                <a:spcPts val="1200"/>
              </a:spcAft>
            </a:pPr>
            <a:r>
              <a:rPr lang="en-GB" sz="1900" dirty="0" smtClean="0">
                <a:solidFill>
                  <a:prstClr val="black"/>
                </a:solidFill>
                <a:ea typeface="Calibri" panose="020F0502020204030204" pitchFamily="34" charset="0"/>
                <a:cs typeface="Times New Roman" panose="02020603050405020304" pitchFamily="18" charset="0"/>
              </a:rPr>
              <a:t>rehearse </a:t>
            </a:r>
            <a:r>
              <a:rPr lang="en-GB" sz="1900" dirty="0">
                <a:solidFill>
                  <a:prstClr val="black"/>
                </a:solidFill>
                <a:ea typeface="Calibri" panose="020F0502020204030204" pitchFamily="34" charset="0"/>
                <a:cs typeface="Times New Roman" panose="02020603050405020304" pitchFamily="18" charset="0"/>
              </a:rPr>
              <a:t>and perform short role plays drawing on one topic, with several exchanges and secure </a:t>
            </a:r>
            <a:r>
              <a:rPr lang="en-GB" sz="1900" dirty="0" smtClean="0">
                <a:solidFill>
                  <a:prstClr val="black"/>
                </a:solidFill>
                <a:ea typeface="Calibri" panose="020F0502020204030204" pitchFamily="34" charset="0"/>
                <a:cs typeface="Times New Roman" panose="02020603050405020304" pitchFamily="18" charset="0"/>
              </a:rPr>
              <a:t>pronunciation, and </a:t>
            </a:r>
            <a:r>
              <a:rPr lang="en-GB" sz="1900" dirty="0">
                <a:solidFill>
                  <a:prstClr val="black"/>
                </a:solidFill>
              </a:rPr>
              <a:t>use simple pre-learned words and phrases for routine situations.</a:t>
            </a:r>
            <a:endParaRPr lang="en-GB" sz="1900" dirty="0">
              <a:solidFill>
                <a:prstClr val="black"/>
              </a:solidFill>
              <a:ea typeface="Calibri" panose="020F0502020204030204" pitchFamily="34" charset="0"/>
              <a:cs typeface="Times New Roman" panose="02020603050405020304" pitchFamily="18" charset="0"/>
            </a:endParaRPr>
          </a:p>
        </p:txBody>
      </p:sp>
      <p:sp>
        <p:nvSpPr>
          <p:cNvPr id="8" name="Subtitle 2"/>
          <p:cNvSpPr txBox="1">
            <a:spLocks/>
          </p:cNvSpPr>
          <p:nvPr/>
        </p:nvSpPr>
        <p:spPr>
          <a:xfrm>
            <a:off x="4427984" y="2105461"/>
            <a:ext cx="2160240" cy="4563899"/>
          </a:xfrm>
          <a:prstGeom prst="rect">
            <a:avLst/>
          </a:prstGeom>
          <a:solidFill>
            <a:schemeClr val="accent4">
              <a:lumMod val="60000"/>
              <a:lumOff val="40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2200" dirty="0">
                <a:solidFill>
                  <a:prstClr val="black"/>
                </a:solidFill>
              </a:rPr>
              <a:t>ask and answer simple questions on the current topic and for classroom talk, producing short phrases, including opinions, from memory, with good </a:t>
            </a:r>
            <a:r>
              <a:rPr lang="en-GB" sz="2200" dirty="0" smtClean="0">
                <a:solidFill>
                  <a:prstClr val="black"/>
                </a:solidFill>
              </a:rPr>
              <a:t>pronunciation.</a:t>
            </a:r>
            <a:endParaRPr lang="en-GB" sz="2200" dirty="0">
              <a:solidFill>
                <a:prstClr val="black"/>
              </a:solidFill>
              <a:latin typeface="Segoe UI" panose="020B0502040204020203" pitchFamily="34" charset="0"/>
              <a:cs typeface="Segoe UI" panose="020B0502040204020203" pitchFamily="34" charset="0"/>
            </a:endParaRPr>
          </a:p>
        </p:txBody>
      </p:sp>
      <p:sp>
        <p:nvSpPr>
          <p:cNvPr id="9" name="Subtitle 2"/>
          <p:cNvSpPr txBox="1">
            <a:spLocks/>
          </p:cNvSpPr>
          <p:nvPr/>
        </p:nvSpPr>
        <p:spPr>
          <a:xfrm>
            <a:off x="6588224" y="1391072"/>
            <a:ext cx="2304256" cy="5278288"/>
          </a:xfrm>
          <a:prstGeom prst="rect">
            <a:avLst/>
          </a:prstGeom>
          <a:solidFill>
            <a:schemeClr val="accent4">
              <a:lumMod val="75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15000"/>
              </a:lnSpc>
              <a:spcAft>
                <a:spcPts val="1200"/>
              </a:spcAft>
            </a:pPr>
            <a:r>
              <a:rPr lang="en-GB" sz="2000" dirty="0">
                <a:solidFill>
                  <a:prstClr val="white"/>
                </a:solidFill>
              </a:rPr>
              <a:t>ask and answer simple questions on a few familiar topics and in classroom talk, giving opinions, using simple phrases and sentences independently, with good pronunciation, expressing opinions and responding to those of others.</a:t>
            </a:r>
            <a:endParaRPr lang="en-GB" sz="2000" dirty="0">
              <a:solidFill>
                <a:prstClr val="white"/>
              </a:solidFill>
              <a:ea typeface="Calibri" panose="020F0502020204030204" pitchFamily="34" charset="0"/>
              <a:cs typeface="Times New Roman" panose="02020603050405020304" pitchFamily="18" charset="0"/>
            </a:endParaRPr>
          </a:p>
        </p:txBody>
      </p:sp>
      <p:sp>
        <p:nvSpPr>
          <p:cNvPr id="10" name="Horizontal Scroll 9"/>
          <p:cNvSpPr/>
          <p:nvPr/>
        </p:nvSpPr>
        <p:spPr>
          <a:xfrm>
            <a:off x="395536" y="2481212"/>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solidFill>
                  <a:prstClr val="black"/>
                </a:solidFill>
                <a:latin typeface="Segoe UI" panose="020B0502040204020203" pitchFamily="34" charset="0"/>
                <a:cs typeface="Segoe UI" panose="020B0502040204020203" pitchFamily="34" charset="0"/>
              </a:rPr>
              <a:t>STEP 1</a:t>
            </a:r>
            <a:endParaRPr lang="en-GB" sz="2000" b="1" dirty="0">
              <a:solidFill>
                <a:prstClr val="black"/>
              </a:solidFill>
              <a:latin typeface="Segoe UI" panose="020B0502040204020203" pitchFamily="34" charset="0"/>
              <a:cs typeface="Segoe UI" panose="020B0502040204020203" pitchFamily="34" charset="0"/>
            </a:endParaRPr>
          </a:p>
        </p:txBody>
      </p:sp>
      <p:sp>
        <p:nvSpPr>
          <p:cNvPr id="11" name="Horizontal Scroll 10"/>
          <p:cNvSpPr/>
          <p:nvPr/>
        </p:nvSpPr>
        <p:spPr>
          <a:xfrm>
            <a:off x="2555776" y="1999714"/>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solidFill>
                  <a:prstClr val="black"/>
                </a:solidFill>
                <a:latin typeface="Segoe UI" panose="020B0502040204020203" pitchFamily="34" charset="0"/>
                <a:cs typeface="Segoe UI" panose="020B0502040204020203" pitchFamily="34" charset="0"/>
              </a:rPr>
              <a:t>STEP 2</a:t>
            </a:r>
            <a:endParaRPr lang="en-GB" sz="2000" b="1" dirty="0">
              <a:solidFill>
                <a:prstClr val="black"/>
              </a:solidFill>
              <a:latin typeface="Segoe UI" panose="020B0502040204020203" pitchFamily="34" charset="0"/>
              <a:cs typeface="Segoe UI" panose="020B0502040204020203" pitchFamily="34" charset="0"/>
            </a:endParaRPr>
          </a:p>
        </p:txBody>
      </p:sp>
      <p:sp>
        <p:nvSpPr>
          <p:cNvPr id="12" name="Horizontal Scroll 11"/>
          <p:cNvSpPr/>
          <p:nvPr/>
        </p:nvSpPr>
        <p:spPr>
          <a:xfrm>
            <a:off x="4752020" y="1337194"/>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solidFill>
                  <a:prstClr val="black"/>
                </a:solidFill>
                <a:latin typeface="Segoe UI" panose="020B0502040204020203" pitchFamily="34" charset="0"/>
                <a:cs typeface="Segoe UI" panose="020B0502040204020203" pitchFamily="34" charset="0"/>
              </a:rPr>
              <a:t>STEP 3</a:t>
            </a:r>
            <a:endParaRPr lang="en-GB" sz="2000" b="1" dirty="0">
              <a:solidFill>
                <a:prstClr val="black"/>
              </a:solidFill>
              <a:latin typeface="Segoe UI" panose="020B0502040204020203" pitchFamily="34" charset="0"/>
              <a:cs typeface="Segoe UI" panose="020B0502040204020203" pitchFamily="34" charset="0"/>
            </a:endParaRPr>
          </a:p>
        </p:txBody>
      </p:sp>
      <p:sp>
        <p:nvSpPr>
          <p:cNvPr id="13" name="Horizontal Scroll 12"/>
          <p:cNvSpPr/>
          <p:nvPr/>
        </p:nvSpPr>
        <p:spPr>
          <a:xfrm>
            <a:off x="7041641" y="589115"/>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solidFill>
                  <a:prstClr val="black"/>
                </a:solidFill>
                <a:latin typeface="Segoe UI" panose="020B0502040204020203" pitchFamily="34" charset="0"/>
                <a:cs typeface="Segoe UI" panose="020B0502040204020203" pitchFamily="34" charset="0"/>
              </a:rPr>
              <a:t>STEP 4</a:t>
            </a:r>
            <a:endParaRPr lang="en-GB" sz="2000" b="1" dirty="0">
              <a:solidFill>
                <a:prstClr val="black"/>
              </a:solidFill>
              <a:latin typeface="Segoe UI" panose="020B0502040204020203" pitchFamily="34" charset="0"/>
              <a:cs typeface="Segoe UI" panose="020B0502040204020203" pitchFamily="34" charset="0"/>
            </a:endParaRPr>
          </a:p>
        </p:txBody>
      </p:sp>
      <p:sp>
        <p:nvSpPr>
          <p:cNvPr id="15" name="TextBox 14"/>
          <p:cNvSpPr txBox="1"/>
          <p:nvPr/>
        </p:nvSpPr>
        <p:spPr>
          <a:xfrm>
            <a:off x="179512" y="1720269"/>
            <a:ext cx="5777989" cy="707886"/>
          </a:xfrm>
          <a:prstGeom prst="rect">
            <a:avLst/>
          </a:prstGeom>
          <a:noFill/>
        </p:spPr>
        <p:txBody>
          <a:bodyPr wrap="square" rtlCol="0">
            <a:spAutoFit/>
          </a:bodyPr>
          <a:lstStyle/>
          <a:p>
            <a:r>
              <a:rPr lang="en-GB" sz="4000" b="1" dirty="0" smtClean="0">
                <a:solidFill>
                  <a:prstClr val="black"/>
                </a:solidFill>
                <a:latin typeface="Segoe UI" panose="020B0502040204020203" pitchFamily="34" charset="0"/>
                <a:cs typeface="Segoe UI" panose="020B0502040204020203" pitchFamily="34" charset="0"/>
              </a:rPr>
              <a:t>I can:</a:t>
            </a:r>
            <a:endParaRPr lang="en-GB" sz="4000" b="1" dirty="0">
              <a:solidFill>
                <a:prstClr val="black"/>
              </a:solidFill>
              <a:latin typeface="Segoe UI" panose="020B0502040204020203" pitchFamily="34" charset="0"/>
              <a:cs typeface="Segoe UI" panose="020B0502040204020203"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0323" y="643892"/>
            <a:ext cx="1876425" cy="1828800"/>
          </a:xfrm>
          <a:prstGeom prst="rect">
            <a:avLst/>
          </a:prstGeom>
        </p:spPr>
      </p:pic>
    </p:spTree>
    <p:extLst>
      <p:ext uri="{BB962C8B-B14F-4D97-AF65-F5344CB8AC3E}">
        <p14:creationId xmlns:p14="http://schemas.microsoft.com/office/powerpoint/2010/main" val="417726699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51720" y="0"/>
            <a:ext cx="4392488" cy="707886"/>
          </a:xfrm>
          <a:prstGeom prst="rect">
            <a:avLst/>
          </a:prstGeom>
          <a:noFill/>
        </p:spPr>
        <p:txBody>
          <a:bodyPr wrap="square" rtlCol="0">
            <a:spAutoFit/>
          </a:bodyPr>
          <a:lstStyle/>
          <a:p>
            <a:pPr algn="ctr"/>
            <a:r>
              <a:rPr lang="en-GB" sz="4000" dirty="0">
                <a:solidFill>
                  <a:prstClr val="black"/>
                </a:solidFill>
                <a:latin typeface="Arial Rounded MT Bold" panose="020F0704030504030204" pitchFamily="34" charset="0"/>
              </a:rPr>
              <a:t>Year 7</a:t>
            </a:r>
          </a:p>
        </p:txBody>
      </p:sp>
      <p:sp>
        <p:nvSpPr>
          <p:cNvPr id="5" name="TextBox 4"/>
          <p:cNvSpPr txBox="1"/>
          <p:nvPr/>
        </p:nvSpPr>
        <p:spPr>
          <a:xfrm>
            <a:off x="1403648" y="476672"/>
            <a:ext cx="5777989" cy="707886"/>
          </a:xfrm>
          <a:prstGeom prst="rect">
            <a:avLst/>
          </a:prstGeom>
          <a:noFill/>
        </p:spPr>
        <p:txBody>
          <a:bodyPr wrap="square" rtlCol="0">
            <a:spAutoFit/>
          </a:bodyPr>
          <a:lstStyle/>
          <a:p>
            <a:pPr algn="ctr"/>
            <a:r>
              <a:rPr lang="en-GB" sz="4000" dirty="0">
                <a:solidFill>
                  <a:prstClr val="black"/>
                </a:solidFill>
                <a:latin typeface="Segoe UI" panose="020B0502040204020203" pitchFamily="34" charset="0"/>
                <a:cs typeface="Segoe UI" panose="020B0502040204020203" pitchFamily="34" charset="0"/>
              </a:rPr>
              <a:t>Speaking</a:t>
            </a:r>
          </a:p>
        </p:txBody>
      </p:sp>
      <p:sp>
        <p:nvSpPr>
          <p:cNvPr id="6" name="Subtitle 2"/>
          <p:cNvSpPr txBox="1">
            <a:spLocks/>
          </p:cNvSpPr>
          <p:nvPr/>
        </p:nvSpPr>
        <p:spPr>
          <a:xfrm>
            <a:off x="107504" y="3217003"/>
            <a:ext cx="2160240" cy="3452357"/>
          </a:xfrm>
          <a:prstGeom prst="rect">
            <a:avLst/>
          </a:prstGeom>
          <a:solidFill>
            <a:schemeClr val="accent6">
              <a:lumMod val="20000"/>
              <a:lumOff val="80000"/>
            </a:schemeClr>
          </a:solidFill>
          <a:ln>
            <a:no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sz="2000" dirty="0">
                <a:solidFill>
                  <a:prstClr val="black"/>
                </a:solidFill>
              </a:rPr>
              <a:t>ask and answer simple questions on the current </a:t>
            </a:r>
            <a:r>
              <a:rPr lang="en-GB" sz="2000" dirty="0" smtClean="0">
                <a:solidFill>
                  <a:prstClr val="black"/>
                </a:solidFill>
              </a:rPr>
              <a:t>topic and for classroom talk, producing short phrases, including opinions, from memory, with good pronunciation.</a:t>
            </a:r>
            <a:endParaRPr lang="en-GB" sz="2000" dirty="0">
              <a:solidFill>
                <a:prstClr val="black"/>
              </a:solidFill>
              <a:latin typeface="Segoe UI" panose="020B0502040204020203" pitchFamily="34" charset="0"/>
              <a:cs typeface="Segoe UI" panose="020B0502040204020203" pitchFamily="34" charset="0"/>
            </a:endParaRPr>
          </a:p>
        </p:txBody>
      </p:sp>
      <p:sp>
        <p:nvSpPr>
          <p:cNvPr id="7" name="Subtitle 2"/>
          <p:cNvSpPr txBox="1">
            <a:spLocks/>
          </p:cNvSpPr>
          <p:nvPr/>
        </p:nvSpPr>
        <p:spPr>
          <a:xfrm>
            <a:off x="2237923" y="2753533"/>
            <a:ext cx="2232248" cy="3915827"/>
          </a:xfrm>
          <a:prstGeom prst="rect">
            <a:avLst/>
          </a:prstGeom>
          <a:solidFill>
            <a:schemeClr val="accent6">
              <a:lumMod val="40000"/>
              <a:lumOff val="60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15000"/>
              </a:lnSpc>
              <a:spcAft>
                <a:spcPts val="1200"/>
              </a:spcAft>
            </a:pPr>
            <a:r>
              <a:rPr lang="en-GB" sz="1800" dirty="0">
                <a:solidFill>
                  <a:prstClr val="black"/>
                </a:solidFill>
              </a:rPr>
              <a:t>ask and answer simple questions on a few </a:t>
            </a:r>
            <a:r>
              <a:rPr lang="en-GB" sz="1800" dirty="0" smtClean="0">
                <a:solidFill>
                  <a:prstClr val="black"/>
                </a:solidFill>
              </a:rPr>
              <a:t>familiar </a:t>
            </a:r>
            <a:r>
              <a:rPr lang="en-GB" sz="1800" dirty="0">
                <a:solidFill>
                  <a:prstClr val="black"/>
                </a:solidFill>
              </a:rPr>
              <a:t>topics and in classroom talk, giving opinions, using simple phrases and sentences independently, with good pronunciation, expressing opinions and responding to those of others.</a:t>
            </a:r>
            <a:endParaRPr lang="en-GB" sz="1800" dirty="0">
              <a:solidFill>
                <a:prstClr val="black"/>
              </a:solidFill>
              <a:ea typeface="Calibri" panose="020F0502020204030204" pitchFamily="34" charset="0"/>
              <a:cs typeface="Times New Roman" panose="02020603050405020304" pitchFamily="18" charset="0"/>
            </a:endParaRPr>
          </a:p>
        </p:txBody>
      </p:sp>
      <p:sp>
        <p:nvSpPr>
          <p:cNvPr id="8" name="Subtitle 2"/>
          <p:cNvSpPr txBox="1">
            <a:spLocks/>
          </p:cNvSpPr>
          <p:nvPr/>
        </p:nvSpPr>
        <p:spPr>
          <a:xfrm>
            <a:off x="4427984" y="2105461"/>
            <a:ext cx="2160240" cy="4563899"/>
          </a:xfrm>
          <a:prstGeom prst="rect">
            <a:avLst/>
          </a:prstGeom>
          <a:solidFill>
            <a:schemeClr val="accent6">
              <a:lumMod val="60000"/>
              <a:lumOff val="40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2100" dirty="0">
                <a:solidFill>
                  <a:prstClr val="black"/>
                </a:solidFill>
              </a:rPr>
              <a:t>ask and answer an increasing range of questions in topic-based and classroom interaction, adapting familiar questions, and can give information </a:t>
            </a:r>
            <a:r>
              <a:rPr lang="en-GB" sz="2100" dirty="0" smtClean="0">
                <a:solidFill>
                  <a:prstClr val="black"/>
                </a:solidFill>
              </a:rPr>
              <a:t>confidently </a:t>
            </a:r>
            <a:r>
              <a:rPr lang="en-GB" sz="2100" dirty="0">
                <a:solidFill>
                  <a:prstClr val="black"/>
                </a:solidFill>
              </a:rPr>
              <a:t>from two-three recent topics. </a:t>
            </a:r>
            <a:endParaRPr lang="en-GB" sz="2100" dirty="0">
              <a:solidFill>
                <a:prstClr val="black"/>
              </a:solidFill>
              <a:latin typeface="Segoe UI" panose="020B0502040204020203" pitchFamily="34" charset="0"/>
              <a:cs typeface="Segoe UI" panose="020B0502040204020203" pitchFamily="34" charset="0"/>
            </a:endParaRPr>
          </a:p>
        </p:txBody>
      </p:sp>
      <p:sp>
        <p:nvSpPr>
          <p:cNvPr id="9" name="Subtitle 2"/>
          <p:cNvSpPr txBox="1">
            <a:spLocks/>
          </p:cNvSpPr>
          <p:nvPr/>
        </p:nvSpPr>
        <p:spPr>
          <a:xfrm>
            <a:off x="6588224" y="1391072"/>
            <a:ext cx="2304256" cy="5278288"/>
          </a:xfrm>
          <a:prstGeom prst="rect">
            <a:avLst/>
          </a:prstGeom>
          <a:solidFill>
            <a:schemeClr val="accent6">
              <a:lumMod val="75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2300" dirty="0">
                <a:solidFill>
                  <a:prstClr val="black"/>
                </a:solidFill>
                <a:cs typeface="Segoe UI" panose="020B0502040204020203" pitchFamily="34" charset="0"/>
              </a:rPr>
              <a:t>i</a:t>
            </a:r>
            <a:r>
              <a:rPr lang="en-GB" sz="2300" dirty="0" smtClean="0">
                <a:solidFill>
                  <a:prstClr val="black"/>
                </a:solidFill>
                <a:cs typeface="Segoe UI" panose="020B0502040204020203" pitchFamily="34" charset="0"/>
              </a:rPr>
              <a:t>nteract across three-four topics and in classroom talk, adapting and re-combining pre-learnt language to produce spontaneous exchanges, including forming some questions, with some pauses for thinking.</a:t>
            </a:r>
            <a:endParaRPr lang="en-GB" sz="2300" dirty="0">
              <a:solidFill>
                <a:prstClr val="black"/>
              </a:solidFill>
              <a:cs typeface="Segoe UI" panose="020B0502040204020203" pitchFamily="34" charset="0"/>
            </a:endParaRPr>
          </a:p>
        </p:txBody>
      </p:sp>
      <p:sp>
        <p:nvSpPr>
          <p:cNvPr id="10" name="Horizontal Scroll 9"/>
          <p:cNvSpPr/>
          <p:nvPr/>
        </p:nvSpPr>
        <p:spPr>
          <a:xfrm>
            <a:off x="395536" y="2481212"/>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3</a:t>
            </a:r>
          </a:p>
        </p:txBody>
      </p:sp>
      <p:sp>
        <p:nvSpPr>
          <p:cNvPr id="11" name="Horizontal Scroll 10"/>
          <p:cNvSpPr/>
          <p:nvPr/>
        </p:nvSpPr>
        <p:spPr>
          <a:xfrm>
            <a:off x="2555776" y="1999714"/>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4</a:t>
            </a:r>
          </a:p>
        </p:txBody>
      </p:sp>
      <p:sp>
        <p:nvSpPr>
          <p:cNvPr id="12" name="Horizontal Scroll 11"/>
          <p:cNvSpPr/>
          <p:nvPr/>
        </p:nvSpPr>
        <p:spPr>
          <a:xfrm>
            <a:off x="4752020" y="1337194"/>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5</a:t>
            </a:r>
          </a:p>
        </p:txBody>
      </p:sp>
      <p:sp>
        <p:nvSpPr>
          <p:cNvPr id="13" name="Horizontal Scroll 12"/>
          <p:cNvSpPr/>
          <p:nvPr/>
        </p:nvSpPr>
        <p:spPr>
          <a:xfrm>
            <a:off x="7041641" y="589115"/>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6</a:t>
            </a:r>
          </a:p>
        </p:txBody>
      </p:sp>
      <p:sp>
        <p:nvSpPr>
          <p:cNvPr id="15" name="TextBox 14"/>
          <p:cNvSpPr txBox="1"/>
          <p:nvPr/>
        </p:nvSpPr>
        <p:spPr>
          <a:xfrm>
            <a:off x="179512" y="1720269"/>
            <a:ext cx="5777989" cy="707886"/>
          </a:xfrm>
          <a:prstGeom prst="rect">
            <a:avLst/>
          </a:prstGeom>
          <a:noFill/>
        </p:spPr>
        <p:txBody>
          <a:bodyPr wrap="square" rtlCol="0">
            <a:spAutoFit/>
          </a:bodyPr>
          <a:lstStyle/>
          <a:p>
            <a:r>
              <a:rPr lang="en-GB" sz="4000" b="1" dirty="0">
                <a:solidFill>
                  <a:prstClr val="black"/>
                </a:solidFill>
                <a:latin typeface="Segoe UI" panose="020B0502040204020203" pitchFamily="34" charset="0"/>
                <a:cs typeface="Segoe UI" panose="020B0502040204020203" pitchFamily="34" charset="0"/>
              </a:rPr>
              <a:t>I can:</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0323" y="643892"/>
            <a:ext cx="1876425" cy="1828800"/>
          </a:xfrm>
          <a:prstGeom prst="rect">
            <a:avLst/>
          </a:prstGeom>
        </p:spPr>
      </p:pic>
    </p:spTree>
    <p:extLst>
      <p:ext uri="{BB962C8B-B14F-4D97-AF65-F5344CB8AC3E}">
        <p14:creationId xmlns:p14="http://schemas.microsoft.com/office/powerpoint/2010/main" val="239213608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51720" y="0"/>
            <a:ext cx="4392488" cy="707886"/>
          </a:xfrm>
          <a:prstGeom prst="rect">
            <a:avLst/>
          </a:prstGeom>
          <a:noFill/>
        </p:spPr>
        <p:txBody>
          <a:bodyPr wrap="square" rtlCol="0">
            <a:spAutoFit/>
          </a:bodyPr>
          <a:lstStyle/>
          <a:p>
            <a:pPr algn="ctr"/>
            <a:r>
              <a:rPr lang="en-GB" sz="4000" dirty="0">
                <a:solidFill>
                  <a:prstClr val="black"/>
                </a:solidFill>
                <a:latin typeface="Arial Rounded MT Bold" panose="020F0704030504030204" pitchFamily="34" charset="0"/>
              </a:rPr>
              <a:t>Year 8</a:t>
            </a:r>
          </a:p>
        </p:txBody>
      </p:sp>
      <p:sp>
        <p:nvSpPr>
          <p:cNvPr id="5" name="TextBox 4"/>
          <p:cNvSpPr txBox="1"/>
          <p:nvPr/>
        </p:nvSpPr>
        <p:spPr>
          <a:xfrm>
            <a:off x="1403648" y="476672"/>
            <a:ext cx="5777989" cy="707886"/>
          </a:xfrm>
          <a:prstGeom prst="rect">
            <a:avLst/>
          </a:prstGeom>
          <a:noFill/>
        </p:spPr>
        <p:txBody>
          <a:bodyPr wrap="square" rtlCol="0">
            <a:spAutoFit/>
          </a:bodyPr>
          <a:lstStyle/>
          <a:p>
            <a:pPr algn="ctr"/>
            <a:r>
              <a:rPr lang="en-GB" sz="4000" dirty="0">
                <a:solidFill>
                  <a:prstClr val="black"/>
                </a:solidFill>
                <a:latin typeface="Segoe UI" panose="020B0502040204020203" pitchFamily="34" charset="0"/>
                <a:cs typeface="Segoe UI" panose="020B0502040204020203" pitchFamily="34" charset="0"/>
              </a:rPr>
              <a:t>Speaking</a:t>
            </a:r>
          </a:p>
        </p:txBody>
      </p:sp>
      <p:sp>
        <p:nvSpPr>
          <p:cNvPr id="8" name="Subtitle 2"/>
          <p:cNvSpPr txBox="1">
            <a:spLocks/>
          </p:cNvSpPr>
          <p:nvPr/>
        </p:nvSpPr>
        <p:spPr>
          <a:xfrm>
            <a:off x="134035" y="3933056"/>
            <a:ext cx="2160240" cy="2816393"/>
          </a:xfrm>
          <a:prstGeom prst="rect">
            <a:avLst/>
          </a:prstGeom>
          <a:solidFill>
            <a:schemeClr val="accent1">
              <a:lumMod val="20000"/>
              <a:lumOff val="80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1700" dirty="0">
                <a:solidFill>
                  <a:prstClr val="black"/>
                </a:solidFill>
              </a:rPr>
              <a:t>ask and answer an increasing range of questions in topic-based and classroom interaction, adapting familiar questions, and can give information confidently from two-three recent topics. </a:t>
            </a:r>
            <a:endParaRPr lang="en-GB" sz="1700" dirty="0">
              <a:solidFill>
                <a:prstClr val="black"/>
              </a:solidFill>
              <a:latin typeface="Segoe UI" panose="020B0502040204020203" pitchFamily="34" charset="0"/>
              <a:cs typeface="Segoe UI" panose="020B0502040204020203" pitchFamily="34" charset="0"/>
            </a:endParaRPr>
          </a:p>
        </p:txBody>
      </p:sp>
      <p:sp>
        <p:nvSpPr>
          <p:cNvPr id="9" name="Subtitle 2"/>
          <p:cNvSpPr txBox="1">
            <a:spLocks/>
          </p:cNvSpPr>
          <p:nvPr/>
        </p:nvSpPr>
        <p:spPr>
          <a:xfrm>
            <a:off x="2258271" y="3356992"/>
            <a:ext cx="2232248" cy="3392457"/>
          </a:xfrm>
          <a:prstGeom prst="rect">
            <a:avLst/>
          </a:prstGeom>
          <a:solidFill>
            <a:schemeClr val="accent1">
              <a:lumMod val="40000"/>
              <a:lumOff val="60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1800" dirty="0">
                <a:solidFill>
                  <a:prstClr val="black"/>
                </a:solidFill>
                <a:cs typeface="Segoe UI" panose="020B0502040204020203" pitchFamily="34" charset="0"/>
              </a:rPr>
              <a:t>interact across three-four topics and in classroom talk, adapting and re-combining pre-learnt language to produce spontaneous exchanges, including forming some questions, with some pauses for thinking.</a:t>
            </a:r>
          </a:p>
        </p:txBody>
      </p:sp>
      <p:sp>
        <p:nvSpPr>
          <p:cNvPr id="12" name="Horizontal Scroll 11"/>
          <p:cNvSpPr/>
          <p:nvPr/>
        </p:nvSpPr>
        <p:spPr>
          <a:xfrm>
            <a:off x="422067" y="3212976"/>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5</a:t>
            </a:r>
          </a:p>
        </p:txBody>
      </p:sp>
      <p:sp>
        <p:nvSpPr>
          <p:cNvPr id="13" name="Horizontal Scroll 12"/>
          <p:cNvSpPr/>
          <p:nvPr/>
        </p:nvSpPr>
        <p:spPr>
          <a:xfrm>
            <a:off x="2604743" y="2614167"/>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6</a:t>
            </a:r>
          </a:p>
        </p:txBody>
      </p:sp>
      <p:sp>
        <p:nvSpPr>
          <p:cNvPr id="15" name="TextBox 14"/>
          <p:cNvSpPr txBox="1"/>
          <p:nvPr/>
        </p:nvSpPr>
        <p:spPr>
          <a:xfrm>
            <a:off x="121566" y="2402495"/>
            <a:ext cx="5777989" cy="707886"/>
          </a:xfrm>
          <a:prstGeom prst="rect">
            <a:avLst/>
          </a:prstGeom>
          <a:noFill/>
        </p:spPr>
        <p:txBody>
          <a:bodyPr wrap="square" rtlCol="0">
            <a:spAutoFit/>
          </a:bodyPr>
          <a:lstStyle/>
          <a:p>
            <a:r>
              <a:rPr lang="en-GB" sz="4000" b="1" dirty="0">
                <a:solidFill>
                  <a:prstClr val="black"/>
                </a:solidFill>
                <a:latin typeface="Segoe UI" panose="020B0502040204020203" pitchFamily="34" charset="0"/>
                <a:cs typeface="Segoe UI" panose="020B0502040204020203" pitchFamily="34" charset="0"/>
              </a:rPr>
              <a:t>I can:</a:t>
            </a:r>
          </a:p>
        </p:txBody>
      </p:sp>
      <p:sp>
        <p:nvSpPr>
          <p:cNvPr id="14" name="Subtitle 2"/>
          <p:cNvSpPr txBox="1">
            <a:spLocks/>
          </p:cNvSpPr>
          <p:nvPr/>
        </p:nvSpPr>
        <p:spPr>
          <a:xfrm>
            <a:off x="4490519" y="2402495"/>
            <a:ext cx="2160240" cy="4346954"/>
          </a:xfrm>
          <a:prstGeom prst="rect">
            <a:avLst/>
          </a:prstGeom>
          <a:solidFill>
            <a:schemeClr val="accent1">
              <a:lumMod val="60000"/>
              <a:lumOff val="40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2000" dirty="0">
                <a:solidFill>
                  <a:prstClr val="black"/>
                </a:solidFill>
              </a:rPr>
              <a:t>interact confidently within </a:t>
            </a:r>
            <a:r>
              <a:rPr lang="en-GB" sz="2000" dirty="0" smtClean="0">
                <a:solidFill>
                  <a:prstClr val="black"/>
                </a:solidFill>
              </a:rPr>
              <a:t>familiar topics and in classroom talk, asking questions independently, and can express information in more than one time frame, without reference to notes, with some hesitation and/or inaccuracy.</a:t>
            </a:r>
            <a:endParaRPr lang="en-GB" sz="2000" dirty="0">
              <a:solidFill>
                <a:prstClr val="black"/>
              </a:solidFill>
              <a:latin typeface="Segoe UI" panose="020B0502040204020203" pitchFamily="34" charset="0"/>
              <a:cs typeface="Segoe UI" panose="020B0502040204020203" pitchFamily="34" charset="0"/>
            </a:endParaRPr>
          </a:p>
        </p:txBody>
      </p:sp>
      <p:sp>
        <p:nvSpPr>
          <p:cNvPr id="16" name="Subtitle 2"/>
          <p:cNvSpPr txBox="1">
            <a:spLocks/>
          </p:cNvSpPr>
          <p:nvPr/>
        </p:nvSpPr>
        <p:spPr>
          <a:xfrm>
            <a:off x="6650758" y="1460364"/>
            <a:ext cx="2385737" cy="5289085"/>
          </a:xfrm>
          <a:prstGeom prst="rect">
            <a:avLst/>
          </a:prstGeom>
          <a:solidFill>
            <a:schemeClr val="accent1">
              <a:lumMod val="75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15000"/>
              </a:lnSpc>
            </a:pPr>
            <a:r>
              <a:rPr lang="en-GB" sz="2000" dirty="0">
                <a:solidFill>
                  <a:prstClr val="white"/>
                </a:solidFill>
              </a:rPr>
              <a:t>take part in multi-exchange conversations on familiar topics, including those covered in previous years, constructing questions </a:t>
            </a:r>
            <a:r>
              <a:rPr lang="en-GB" sz="2000" dirty="0" smtClean="0">
                <a:solidFill>
                  <a:prstClr val="white"/>
                </a:solidFill>
              </a:rPr>
              <a:t>independently and using a variety of structures, with more frequent pauses with less predictable interactions.</a:t>
            </a:r>
            <a:endParaRPr lang="en-GB" sz="2000" dirty="0">
              <a:solidFill>
                <a:prstClr val="white"/>
              </a:solidFill>
              <a:ea typeface="Calibri" panose="020F0502020204030204" pitchFamily="34" charset="0"/>
              <a:cs typeface="Times New Roman" panose="02020603050405020304" pitchFamily="18" charset="0"/>
            </a:endParaRPr>
          </a:p>
        </p:txBody>
      </p:sp>
      <p:sp>
        <p:nvSpPr>
          <p:cNvPr id="17" name="Horizontal Scroll 16"/>
          <p:cNvSpPr/>
          <p:nvPr/>
        </p:nvSpPr>
        <p:spPr>
          <a:xfrm>
            <a:off x="4814555" y="1633148"/>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7</a:t>
            </a:r>
          </a:p>
        </p:txBody>
      </p:sp>
      <p:sp>
        <p:nvSpPr>
          <p:cNvPr id="18" name="Horizontal Scroll 17"/>
          <p:cNvSpPr/>
          <p:nvPr/>
        </p:nvSpPr>
        <p:spPr>
          <a:xfrm>
            <a:off x="7063644" y="715344"/>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8</a:t>
            </a:r>
          </a:p>
        </p:txBody>
      </p:sp>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7830" y="1042784"/>
            <a:ext cx="1876425" cy="1828800"/>
          </a:xfrm>
          <a:prstGeom prst="rect">
            <a:avLst/>
          </a:prstGeom>
        </p:spPr>
      </p:pic>
    </p:spTree>
    <p:extLst>
      <p:ext uri="{BB962C8B-B14F-4D97-AF65-F5344CB8AC3E}">
        <p14:creationId xmlns:p14="http://schemas.microsoft.com/office/powerpoint/2010/main" val="123622788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51720" y="0"/>
            <a:ext cx="4392488" cy="707886"/>
          </a:xfrm>
          <a:prstGeom prst="rect">
            <a:avLst/>
          </a:prstGeom>
          <a:noFill/>
        </p:spPr>
        <p:txBody>
          <a:bodyPr wrap="square" rtlCol="0">
            <a:spAutoFit/>
          </a:bodyPr>
          <a:lstStyle/>
          <a:p>
            <a:pPr algn="ctr"/>
            <a:r>
              <a:rPr lang="en-GB" sz="4000" dirty="0">
                <a:solidFill>
                  <a:prstClr val="black"/>
                </a:solidFill>
                <a:latin typeface="Arial Rounded MT Bold" panose="020F0704030504030204" pitchFamily="34" charset="0"/>
              </a:rPr>
              <a:t>Year 9</a:t>
            </a:r>
          </a:p>
        </p:txBody>
      </p:sp>
      <p:sp>
        <p:nvSpPr>
          <p:cNvPr id="9" name="Subtitle 2"/>
          <p:cNvSpPr txBox="1">
            <a:spLocks/>
          </p:cNvSpPr>
          <p:nvPr/>
        </p:nvSpPr>
        <p:spPr>
          <a:xfrm>
            <a:off x="96048" y="2924944"/>
            <a:ext cx="1673200" cy="3791115"/>
          </a:xfrm>
          <a:prstGeom prst="rect">
            <a:avLst/>
          </a:prstGeom>
          <a:solidFill>
            <a:schemeClr val="accent2">
              <a:lumMod val="20000"/>
              <a:lumOff val="80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1650" dirty="0">
                <a:solidFill>
                  <a:prstClr val="black"/>
                </a:solidFill>
                <a:cs typeface="Segoe UI" panose="020B0502040204020203" pitchFamily="34" charset="0"/>
              </a:rPr>
              <a:t>interact across three-four topics and in classroom talk, adapting and re-combining pre-learnt language to produce spontaneous exchanges, including forming some questions, with some pauses for thinking.</a:t>
            </a:r>
          </a:p>
        </p:txBody>
      </p:sp>
      <p:sp>
        <p:nvSpPr>
          <p:cNvPr id="13" name="Horizontal Scroll 12"/>
          <p:cNvSpPr/>
          <p:nvPr/>
        </p:nvSpPr>
        <p:spPr>
          <a:xfrm>
            <a:off x="396989" y="2263809"/>
            <a:ext cx="113345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6</a:t>
            </a:r>
          </a:p>
        </p:txBody>
      </p:sp>
      <p:sp>
        <p:nvSpPr>
          <p:cNvPr id="15" name="TextBox 14"/>
          <p:cNvSpPr txBox="1"/>
          <p:nvPr/>
        </p:nvSpPr>
        <p:spPr>
          <a:xfrm>
            <a:off x="102038" y="1493416"/>
            <a:ext cx="5777989" cy="707886"/>
          </a:xfrm>
          <a:prstGeom prst="rect">
            <a:avLst/>
          </a:prstGeom>
          <a:noFill/>
        </p:spPr>
        <p:txBody>
          <a:bodyPr wrap="square" rtlCol="0">
            <a:spAutoFit/>
          </a:bodyPr>
          <a:lstStyle/>
          <a:p>
            <a:r>
              <a:rPr lang="en-GB" sz="4000" b="1" dirty="0">
                <a:solidFill>
                  <a:prstClr val="black"/>
                </a:solidFill>
                <a:latin typeface="Segoe UI" panose="020B0502040204020203" pitchFamily="34" charset="0"/>
                <a:cs typeface="Segoe UI" panose="020B0502040204020203" pitchFamily="34" charset="0"/>
              </a:rPr>
              <a:t>I can:</a:t>
            </a:r>
          </a:p>
        </p:txBody>
      </p:sp>
      <p:sp>
        <p:nvSpPr>
          <p:cNvPr id="14" name="Subtitle 2"/>
          <p:cNvSpPr txBox="1">
            <a:spLocks/>
          </p:cNvSpPr>
          <p:nvPr/>
        </p:nvSpPr>
        <p:spPr>
          <a:xfrm>
            <a:off x="1769248" y="2564905"/>
            <a:ext cx="1680080" cy="4134434"/>
          </a:xfrm>
          <a:prstGeom prst="rect">
            <a:avLst/>
          </a:prstGeom>
          <a:solidFill>
            <a:schemeClr val="accent2">
              <a:lumMod val="40000"/>
              <a:lumOff val="60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1600" dirty="0">
                <a:solidFill>
                  <a:prstClr val="black"/>
                </a:solidFill>
              </a:rPr>
              <a:t>interact confidently within familiar topics and in classroom talk, asking questions independently, and can express information in more than one time frame, without reference to notes, with some hesitation and/or inaccuracy</a:t>
            </a:r>
            <a:r>
              <a:rPr lang="en-GB" sz="1600" dirty="0" smtClean="0">
                <a:solidFill>
                  <a:prstClr val="black"/>
                </a:solidFill>
              </a:rPr>
              <a:t>.</a:t>
            </a:r>
            <a:endParaRPr lang="en-GB" sz="1600" dirty="0">
              <a:solidFill>
                <a:prstClr val="black"/>
              </a:solidFill>
              <a:latin typeface="Segoe UI" panose="020B0502040204020203" pitchFamily="34" charset="0"/>
              <a:cs typeface="Segoe UI" panose="020B0502040204020203" pitchFamily="34" charset="0"/>
            </a:endParaRPr>
          </a:p>
        </p:txBody>
      </p:sp>
      <p:sp>
        <p:nvSpPr>
          <p:cNvPr id="16" name="Subtitle 2"/>
          <p:cNvSpPr txBox="1">
            <a:spLocks/>
          </p:cNvSpPr>
          <p:nvPr/>
        </p:nvSpPr>
        <p:spPr>
          <a:xfrm>
            <a:off x="3440419" y="1853890"/>
            <a:ext cx="1788248" cy="4845449"/>
          </a:xfrm>
          <a:prstGeom prst="rect">
            <a:avLst/>
          </a:prstGeom>
          <a:solidFill>
            <a:schemeClr val="accent2">
              <a:lumMod val="60000"/>
              <a:lumOff val="40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15000"/>
              </a:lnSpc>
            </a:pPr>
            <a:r>
              <a:rPr lang="en-GB" sz="1600" dirty="0">
                <a:solidFill>
                  <a:prstClr val="black"/>
                </a:solidFill>
              </a:rPr>
              <a:t>take part in multi-exchange conversations on familiar topics, including those covered in previous years, constructing questions independently and using a variety of structures, with more frequent pauses with less predictable interactions.</a:t>
            </a:r>
            <a:endParaRPr lang="en-GB" sz="1600" dirty="0">
              <a:solidFill>
                <a:prstClr val="black"/>
              </a:solidFill>
              <a:ea typeface="Calibri" panose="020F0502020204030204" pitchFamily="34" charset="0"/>
              <a:cs typeface="Times New Roman" panose="02020603050405020304" pitchFamily="18" charset="0"/>
            </a:endParaRPr>
          </a:p>
        </p:txBody>
      </p:sp>
      <p:sp>
        <p:nvSpPr>
          <p:cNvPr id="17" name="Horizontal Scroll 16"/>
          <p:cNvSpPr/>
          <p:nvPr/>
        </p:nvSpPr>
        <p:spPr>
          <a:xfrm>
            <a:off x="2018712" y="1853890"/>
            <a:ext cx="113345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7</a:t>
            </a:r>
          </a:p>
        </p:txBody>
      </p:sp>
      <p:sp>
        <p:nvSpPr>
          <p:cNvPr id="18" name="Horizontal Scroll 17"/>
          <p:cNvSpPr/>
          <p:nvPr/>
        </p:nvSpPr>
        <p:spPr>
          <a:xfrm>
            <a:off x="3659541" y="1101714"/>
            <a:ext cx="1244822" cy="706359"/>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8</a:t>
            </a:r>
          </a:p>
        </p:txBody>
      </p:sp>
      <p:sp>
        <p:nvSpPr>
          <p:cNvPr id="19" name="Subtitle 2"/>
          <p:cNvSpPr txBox="1">
            <a:spLocks/>
          </p:cNvSpPr>
          <p:nvPr/>
        </p:nvSpPr>
        <p:spPr>
          <a:xfrm>
            <a:off x="5228667" y="1426930"/>
            <a:ext cx="1788248" cy="5289085"/>
          </a:xfrm>
          <a:prstGeom prst="rect">
            <a:avLst/>
          </a:prstGeom>
          <a:solidFill>
            <a:schemeClr val="accent2">
              <a:lumMod val="75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15000"/>
              </a:lnSpc>
            </a:pPr>
            <a:r>
              <a:rPr lang="en-GB" sz="1800" dirty="0">
                <a:solidFill>
                  <a:prstClr val="white"/>
                </a:solidFill>
              </a:rPr>
              <a:t>initiate and ask a range of questions confidently and appropriately to extend conversations (2-3 minutes) </a:t>
            </a:r>
            <a:r>
              <a:rPr lang="en-GB" sz="1800" dirty="0" smtClean="0">
                <a:solidFill>
                  <a:prstClr val="white"/>
                </a:solidFill>
              </a:rPr>
              <a:t>and can </a:t>
            </a:r>
            <a:r>
              <a:rPr lang="en-GB" sz="1800" dirty="0">
                <a:solidFill>
                  <a:prstClr val="white"/>
                </a:solidFill>
              </a:rPr>
              <a:t>give </a:t>
            </a:r>
            <a:r>
              <a:rPr lang="en-GB" sz="1800" dirty="0" smtClean="0">
                <a:solidFill>
                  <a:prstClr val="white"/>
                </a:solidFill>
              </a:rPr>
              <a:t>more </a:t>
            </a:r>
            <a:r>
              <a:rPr lang="en-GB" sz="1800" dirty="0">
                <a:solidFill>
                  <a:prstClr val="white"/>
                </a:solidFill>
              </a:rPr>
              <a:t>developed responses on a range of topics, which go beyond personal, everyday </a:t>
            </a:r>
            <a:r>
              <a:rPr lang="en-GB" sz="1800" dirty="0" smtClean="0">
                <a:solidFill>
                  <a:prstClr val="white"/>
                </a:solidFill>
              </a:rPr>
              <a:t>issues.</a:t>
            </a:r>
            <a:endParaRPr lang="en-GB" sz="1800" dirty="0">
              <a:solidFill>
                <a:prstClr val="white"/>
              </a:solidFill>
              <a:ea typeface="Calibri" panose="020F0502020204030204" pitchFamily="34" charset="0"/>
              <a:cs typeface="Times New Roman" panose="02020603050405020304" pitchFamily="18" charset="0"/>
            </a:endParaRPr>
          </a:p>
        </p:txBody>
      </p:sp>
      <p:sp>
        <p:nvSpPr>
          <p:cNvPr id="20" name="Subtitle 2"/>
          <p:cNvSpPr txBox="1">
            <a:spLocks/>
          </p:cNvSpPr>
          <p:nvPr/>
        </p:nvSpPr>
        <p:spPr>
          <a:xfrm>
            <a:off x="6948264" y="983437"/>
            <a:ext cx="1938527" cy="5732623"/>
          </a:xfrm>
          <a:prstGeom prst="rect">
            <a:avLst/>
          </a:prstGeom>
          <a:solidFill>
            <a:schemeClr val="accent2">
              <a:lumMod val="50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15000"/>
              </a:lnSpc>
            </a:pPr>
            <a:r>
              <a:rPr lang="en-GB" sz="1900" dirty="0" smtClean="0">
                <a:solidFill>
                  <a:prstClr val="white"/>
                </a:solidFill>
              </a:rPr>
              <a:t>engage </a:t>
            </a:r>
            <a:r>
              <a:rPr lang="en-GB" sz="1900" dirty="0">
                <a:solidFill>
                  <a:prstClr val="white"/>
                </a:solidFill>
              </a:rPr>
              <a:t>in longer stretches of unplanned conversation </a:t>
            </a:r>
            <a:r>
              <a:rPr lang="en-GB" sz="1900" dirty="0" smtClean="0">
                <a:solidFill>
                  <a:prstClr val="white"/>
                </a:solidFill>
              </a:rPr>
              <a:t>on the full range of KS3 topics, </a:t>
            </a:r>
            <a:r>
              <a:rPr lang="en-GB" sz="1900" dirty="0">
                <a:solidFill>
                  <a:prstClr val="white"/>
                </a:solidFill>
              </a:rPr>
              <a:t>showing the ability to cope with unexpected questions or </a:t>
            </a:r>
            <a:r>
              <a:rPr lang="en-GB" sz="1900" dirty="0" smtClean="0">
                <a:solidFill>
                  <a:prstClr val="white"/>
                </a:solidFill>
              </a:rPr>
              <a:t>responses, whilst still  pausing and/or making errors when trying out more ambitious language.</a:t>
            </a:r>
            <a:endParaRPr lang="en-GB" sz="1900" dirty="0">
              <a:solidFill>
                <a:prstClr val="white"/>
              </a:solidFill>
              <a:ea typeface="Calibri" panose="020F0502020204030204" pitchFamily="34" charset="0"/>
              <a:cs typeface="Times New Roman" panose="02020603050405020304" pitchFamily="18" charset="0"/>
            </a:endParaRPr>
          </a:p>
        </p:txBody>
      </p:sp>
      <p:sp>
        <p:nvSpPr>
          <p:cNvPr id="21" name="Horizontal Scroll 20"/>
          <p:cNvSpPr/>
          <p:nvPr/>
        </p:nvSpPr>
        <p:spPr>
          <a:xfrm>
            <a:off x="5500380" y="551621"/>
            <a:ext cx="1244822" cy="706359"/>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9</a:t>
            </a:r>
          </a:p>
        </p:txBody>
      </p:sp>
      <p:sp>
        <p:nvSpPr>
          <p:cNvPr id="22" name="Horizontal Scroll 21"/>
          <p:cNvSpPr/>
          <p:nvPr/>
        </p:nvSpPr>
        <p:spPr>
          <a:xfrm>
            <a:off x="7255645" y="277078"/>
            <a:ext cx="1370447" cy="706359"/>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10</a:t>
            </a:r>
          </a:p>
        </p:txBody>
      </p:sp>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8206" y="438430"/>
            <a:ext cx="1876425" cy="1828800"/>
          </a:xfrm>
          <a:prstGeom prst="rect">
            <a:avLst/>
          </a:prstGeom>
        </p:spPr>
      </p:pic>
      <p:sp>
        <p:nvSpPr>
          <p:cNvPr id="24" name="TextBox 23"/>
          <p:cNvSpPr txBox="1"/>
          <p:nvPr/>
        </p:nvSpPr>
        <p:spPr>
          <a:xfrm>
            <a:off x="1323965" y="391702"/>
            <a:ext cx="5777989" cy="707886"/>
          </a:xfrm>
          <a:prstGeom prst="rect">
            <a:avLst/>
          </a:prstGeom>
          <a:noFill/>
        </p:spPr>
        <p:txBody>
          <a:bodyPr wrap="square" rtlCol="0">
            <a:spAutoFit/>
          </a:bodyPr>
          <a:lstStyle/>
          <a:p>
            <a:pPr algn="ctr"/>
            <a:r>
              <a:rPr lang="en-GB" sz="4000" dirty="0">
                <a:solidFill>
                  <a:prstClr val="black"/>
                </a:solidFill>
                <a:latin typeface="Segoe UI" panose="020B0502040204020203" pitchFamily="34" charset="0"/>
                <a:cs typeface="Segoe UI" panose="020B0502040204020203" pitchFamily="34" charset="0"/>
              </a:rPr>
              <a:t>Speaking</a:t>
            </a:r>
          </a:p>
        </p:txBody>
      </p:sp>
    </p:spTree>
    <p:extLst>
      <p:ext uri="{BB962C8B-B14F-4D97-AF65-F5344CB8AC3E}">
        <p14:creationId xmlns:p14="http://schemas.microsoft.com/office/powerpoint/2010/main" val="397911688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5" name="Picture 4"/>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410127" y="314755"/>
            <a:ext cx="1609584" cy="708574"/>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3986" y="87313"/>
            <a:ext cx="1696614" cy="1122363"/>
          </a:xfrm>
          <a:prstGeom prst="rect">
            <a:avLst/>
          </a:prstGeom>
        </p:spPr>
      </p:pic>
      <p:sp>
        <p:nvSpPr>
          <p:cNvPr id="13" name="Content Placeholder 7"/>
          <p:cNvSpPr txBox="1">
            <a:spLocks/>
          </p:cNvSpPr>
          <p:nvPr/>
        </p:nvSpPr>
        <p:spPr>
          <a:xfrm>
            <a:off x="749300" y="2041731"/>
            <a:ext cx="8229600" cy="4876800"/>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285750" indent="-285750" algn="l">
              <a:buFont typeface="Arial" panose="020B0604020202020204" pitchFamily="34" charset="0"/>
              <a:buChar char="•"/>
            </a:pPr>
            <a:r>
              <a:rPr lang="en-GB" sz="2800" b="1" dirty="0" smtClean="0">
                <a:solidFill>
                  <a:srgbClr val="44546A"/>
                </a:solidFill>
                <a:latin typeface="Rockwell" panose="02060603020205020403" pitchFamily="18" charset="0"/>
                <a:cs typeface="Arial" panose="020B0604020202020204" pitchFamily="34" charset="0"/>
              </a:rPr>
              <a:t>Why we need a joined up approach</a:t>
            </a:r>
          </a:p>
          <a:p>
            <a:pPr marL="285750" indent="-285750" algn="l">
              <a:buFont typeface="Arial" panose="020B0604020202020204" pitchFamily="34" charset="0"/>
              <a:buChar char="•"/>
            </a:pPr>
            <a:r>
              <a:rPr lang="en-GB" sz="2800" b="1" dirty="0" smtClean="0">
                <a:solidFill>
                  <a:srgbClr val="44546A"/>
                </a:solidFill>
                <a:latin typeface="Rockwell" panose="02060603020205020403" pitchFamily="18" charset="0"/>
                <a:cs typeface="Arial" panose="020B0604020202020204" pitchFamily="34" charset="0"/>
              </a:rPr>
              <a:t>Examples (Grammar / Speaking)</a:t>
            </a:r>
          </a:p>
          <a:p>
            <a:pPr marL="285750" indent="-285750" algn="l">
              <a:buFont typeface="Arial" panose="020B0604020202020204" pitchFamily="34" charset="0"/>
              <a:buChar char="•"/>
            </a:pPr>
            <a:r>
              <a:rPr lang="en-GB" sz="2800" b="1" dirty="0" smtClean="0">
                <a:solidFill>
                  <a:srgbClr val="44546A"/>
                </a:solidFill>
                <a:latin typeface="Rockwell" panose="02060603020205020403" pitchFamily="18" charset="0"/>
                <a:cs typeface="Arial" panose="020B0604020202020204" pitchFamily="34" charset="0"/>
              </a:rPr>
              <a:t>Basis for the Steps framework</a:t>
            </a:r>
          </a:p>
          <a:p>
            <a:pPr marL="285750" indent="-285750" algn="l">
              <a:buFont typeface="Arial" panose="020B0604020202020204" pitchFamily="34" charset="0"/>
              <a:buChar char="•"/>
            </a:pPr>
            <a:r>
              <a:rPr lang="en-GB" sz="2800" b="1" dirty="0" smtClean="0">
                <a:solidFill>
                  <a:srgbClr val="44546A"/>
                </a:solidFill>
                <a:latin typeface="Rockwell" panose="02060603020205020403" pitchFamily="18" charset="0"/>
                <a:cs typeface="Arial" panose="020B0604020202020204" pitchFamily="34" charset="0"/>
              </a:rPr>
              <a:t>Pupil-friendly statements</a:t>
            </a:r>
          </a:p>
          <a:p>
            <a:pPr marL="285750" indent="-285750" algn="l">
              <a:buFont typeface="Arial" panose="020B0604020202020204" pitchFamily="34" charset="0"/>
              <a:buChar char="•"/>
            </a:pPr>
            <a:r>
              <a:rPr lang="en-GB" sz="2800" b="1" dirty="0" smtClean="0">
                <a:solidFill>
                  <a:srgbClr val="44546A"/>
                </a:solidFill>
                <a:latin typeface="Rockwell" panose="02060603020205020403" pitchFamily="18" charset="0"/>
                <a:cs typeface="Arial" panose="020B0604020202020204" pitchFamily="34" charset="0"/>
              </a:rPr>
              <a:t>Additional strands (Verbs and Vocabulary)</a:t>
            </a:r>
          </a:p>
          <a:p>
            <a:pPr marL="285750" indent="-285750" algn="l">
              <a:buFont typeface="Arial" panose="020B0604020202020204" pitchFamily="34" charset="0"/>
              <a:buChar char="•"/>
            </a:pPr>
            <a:r>
              <a:rPr lang="en-GB" sz="2800" b="1" dirty="0" smtClean="0">
                <a:solidFill>
                  <a:srgbClr val="44546A"/>
                </a:solidFill>
                <a:latin typeface="Rockwell" panose="02060603020205020403" pitchFamily="18" charset="0"/>
                <a:cs typeface="Arial" panose="020B0604020202020204" pitchFamily="34" charset="0"/>
              </a:rPr>
              <a:t>Sample tasks</a:t>
            </a:r>
          </a:p>
          <a:p>
            <a:pPr marL="285750" indent="-285750" algn="l">
              <a:buFont typeface="Arial" panose="020B0604020202020204" pitchFamily="34" charset="0"/>
              <a:buChar char="•"/>
            </a:pPr>
            <a:r>
              <a:rPr lang="en-GB" sz="2800" b="1" dirty="0" smtClean="0">
                <a:solidFill>
                  <a:srgbClr val="44546A"/>
                </a:solidFill>
                <a:latin typeface="Rockwell" panose="02060603020205020403" pitchFamily="18" charset="0"/>
                <a:cs typeface="Arial" panose="020B0604020202020204" pitchFamily="34" charset="0"/>
              </a:rPr>
              <a:t>Transition</a:t>
            </a:r>
            <a:endParaRPr lang="en-GB" sz="2800" b="1" dirty="0">
              <a:solidFill>
                <a:srgbClr val="44546A"/>
              </a:solidFill>
              <a:latin typeface="Rockwell" panose="02060603020205020403" pitchFamily="18" charset="0"/>
              <a:cs typeface="Arial" panose="020B0604020202020204" pitchFamily="34" charset="0"/>
            </a:endParaRPr>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654" y="1949912"/>
            <a:ext cx="411292" cy="472625"/>
          </a:xfrm>
          <a:prstGeom prst="rect">
            <a:avLst/>
          </a:prstGeom>
        </p:spPr>
      </p:pic>
      <p:sp>
        <p:nvSpPr>
          <p:cNvPr id="15" name="Title 1"/>
          <p:cNvSpPr txBox="1">
            <a:spLocks/>
          </p:cNvSpPr>
          <p:nvPr/>
        </p:nvSpPr>
        <p:spPr>
          <a:xfrm>
            <a:off x="523499" y="1188357"/>
            <a:ext cx="7886700" cy="748855"/>
          </a:xfrm>
          <a:prstGeom prst="rect">
            <a:avLst/>
          </a:prstGeom>
        </p:spPr>
        <p:txBody>
          <a:bodyPr vert="horz" lIns="91440" tIns="45720" rIns="91440" bIns="45720" rtlCol="0" anchor="b">
            <a:normAutofit fontScale="85000" lnSpcReduction="20000"/>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GB" sz="6600" b="1" dirty="0" smtClean="0">
                <a:solidFill>
                  <a:srgbClr val="44546A"/>
                </a:solidFill>
                <a:latin typeface="Rockwell" panose="02060603020205020403" pitchFamily="18" charset="0"/>
                <a:cs typeface="MV Boli" panose="02000500030200090000" pitchFamily="2" charset="0"/>
              </a:rPr>
              <a:t>Aims for this session</a:t>
            </a:r>
            <a:endParaRPr lang="en-GB" sz="6600" b="1" dirty="0">
              <a:solidFill>
                <a:srgbClr val="44546A"/>
              </a:solidFill>
              <a:latin typeface="Rockwell" panose="02060603020205020403" pitchFamily="18" charset="0"/>
              <a:cs typeface="MV Boli" panose="02000500030200090000" pitchFamily="2" charset="0"/>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654" y="2435237"/>
            <a:ext cx="411292" cy="472625"/>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654" y="2920562"/>
            <a:ext cx="411292" cy="472625"/>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654" y="3433763"/>
            <a:ext cx="411292" cy="472625"/>
          </a:xfrm>
          <a:prstGeom prst="rect">
            <a:avLst/>
          </a:prstGeom>
        </p:spPr>
      </p:pic>
    </p:spTree>
    <p:extLst>
      <p:ext uri="{BB962C8B-B14F-4D97-AF65-F5344CB8AC3E}">
        <p14:creationId xmlns:p14="http://schemas.microsoft.com/office/powerpoint/2010/main" val="401015566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5" name="Picture 4"/>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410127" y="314755"/>
            <a:ext cx="1609584" cy="708574"/>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3986" y="87313"/>
            <a:ext cx="1696614" cy="1122363"/>
          </a:xfrm>
          <a:prstGeom prst="rect">
            <a:avLst/>
          </a:prstGeom>
        </p:spPr>
      </p:pic>
      <p:sp>
        <p:nvSpPr>
          <p:cNvPr id="7" name="Rectangle 6"/>
          <p:cNvSpPr/>
          <p:nvPr/>
        </p:nvSpPr>
        <p:spPr>
          <a:xfrm>
            <a:off x="503040" y="1333372"/>
            <a:ext cx="8640960" cy="4878259"/>
          </a:xfrm>
          <a:prstGeom prst="rect">
            <a:avLst/>
          </a:prstGeom>
        </p:spPr>
        <p:txBody>
          <a:bodyPr wrap="square">
            <a:spAutoFit/>
          </a:bodyPr>
          <a:lstStyle/>
          <a:p>
            <a:r>
              <a:rPr lang="en-GB" sz="100" i="1" dirty="0">
                <a:solidFill>
                  <a:schemeClr val="tx2"/>
                </a:solidFill>
                <a:latin typeface="Rockwell" panose="02060603020205020403" pitchFamily="18" charset="0"/>
              </a:rPr>
              <a:t> </a:t>
            </a:r>
            <a:endParaRPr lang="en-GB" sz="100" dirty="0">
              <a:solidFill>
                <a:schemeClr val="tx2"/>
              </a:solidFill>
              <a:latin typeface="Rockwell" panose="02060603020205020403" pitchFamily="18" charset="0"/>
            </a:endParaRPr>
          </a:p>
          <a:p>
            <a:r>
              <a:rPr lang="en-GB" sz="4000" b="1" dirty="0" smtClean="0">
                <a:solidFill>
                  <a:schemeClr val="tx2"/>
                </a:solidFill>
                <a:latin typeface="Rockwell" panose="02060603020205020403" pitchFamily="18" charset="0"/>
              </a:rPr>
              <a:t>Customising the framework</a:t>
            </a:r>
            <a:endParaRPr lang="en-GB" sz="2400" b="1" dirty="0">
              <a:solidFill>
                <a:schemeClr val="tx2"/>
              </a:solidFill>
              <a:latin typeface="Rockwell" panose="02060603020205020403" pitchFamily="18" charset="0"/>
            </a:endParaRPr>
          </a:p>
          <a:p>
            <a:r>
              <a:rPr lang="en-GB" sz="4000" b="1" dirty="0">
                <a:solidFill>
                  <a:schemeClr val="tx2"/>
                </a:solidFill>
                <a:latin typeface="Rockwell" panose="02060603020205020403" pitchFamily="18" charset="0"/>
              </a:rPr>
              <a:t>From the SOW:</a:t>
            </a:r>
            <a:r>
              <a:rPr lang="en-GB" sz="2400" dirty="0">
                <a:solidFill>
                  <a:schemeClr val="tx2"/>
                </a:solidFill>
                <a:latin typeface="Rockwell" panose="02060603020205020403" pitchFamily="18" charset="0"/>
              </a:rPr>
              <a:t/>
            </a:r>
            <a:br>
              <a:rPr lang="en-GB" sz="2400" dirty="0">
                <a:solidFill>
                  <a:schemeClr val="tx2"/>
                </a:solidFill>
                <a:latin typeface="Rockwell" panose="02060603020205020403" pitchFamily="18" charset="0"/>
              </a:rPr>
            </a:br>
            <a:r>
              <a:rPr lang="en-GB" sz="2800" dirty="0">
                <a:solidFill>
                  <a:schemeClr val="tx2"/>
                </a:solidFill>
                <a:latin typeface="Rockwell" panose="02060603020205020403" pitchFamily="18" charset="0"/>
              </a:rPr>
              <a:t>1)  a list of </a:t>
            </a:r>
            <a:r>
              <a:rPr lang="en-GB" sz="3200" b="1" dirty="0">
                <a:solidFill>
                  <a:schemeClr val="tx2"/>
                </a:solidFill>
                <a:latin typeface="Rockwell" panose="02060603020205020403" pitchFamily="18" charset="0"/>
              </a:rPr>
              <a:t>200 non-cognate words </a:t>
            </a:r>
            <a:r>
              <a:rPr lang="en-GB" sz="2800" dirty="0">
                <a:solidFill>
                  <a:schemeClr val="tx2"/>
                </a:solidFill>
                <a:latin typeface="Rockwell" panose="02060603020205020403" pitchFamily="18" charset="0"/>
              </a:rPr>
              <a:t>for each language taught</a:t>
            </a:r>
          </a:p>
          <a:p>
            <a:r>
              <a:rPr lang="en-GB" sz="1100" dirty="0">
                <a:solidFill>
                  <a:schemeClr val="tx2"/>
                </a:solidFill>
                <a:latin typeface="Rockwell" panose="02060603020205020403" pitchFamily="18" charset="0"/>
              </a:rPr>
              <a:t/>
            </a:r>
            <a:br>
              <a:rPr lang="en-GB" sz="1100" dirty="0">
                <a:solidFill>
                  <a:schemeClr val="tx2"/>
                </a:solidFill>
                <a:latin typeface="Rockwell" panose="02060603020205020403" pitchFamily="18" charset="0"/>
              </a:rPr>
            </a:br>
            <a:r>
              <a:rPr lang="en-GB" sz="2800" dirty="0">
                <a:solidFill>
                  <a:schemeClr val="tx2"/>
                </a:solidFill>
                <a:latin typeface="Rockwell" panose="02060603020205020403" pitchFamily="18" charset="0"/>
              </a:rPr>
              <a:t>2)  an overview list of the </a:t>
            </a:r>
            <a:r>
              <a:rPr lang="en-GB" sz="3200" b="1" dirty="0">
                <a:solidFill>
                  <a:schemeClr val="tx2"/>
                </a:solidFill>
                <a:latin typeface="Rockwell" panose="02060603020205020403" pitchFamily="18" charset="0"/>
              </a:rPr>
              <a:t>main topics and sub-topics </a:t>
            </a:r>
            <a:r>
              <a:rPr lang="en-GB" sz="2800" dirty="0">
                <a:solidFill>
                  <a:schemeClr val="tx2"/>
                </a:solidFill>
                <a:latin typeface="Rockwell" panose="02060603020205020403" pitchFamily="18" charset="0"/>
              </a:rPr>
              <a:t>to be learnt throughout the key stage</a:t>
            </a:r>
          </a:p>
          <a:p>
            <a:r>
              <a:rPr lang="en-GB" sz="1100" dirty="0">
                <a:solidFill>
                  <a:schemeClr val="tx2"/>
                </a:solidFill>
                <a:latin typeface="Rockwell" panose="02060603020205020403" pitchFamily="18" charset="0"/>
              </a:rPr>
              <a:t/>
            </a:r>
            <a:br>
              <a:rPr lang="en-GB" sz="1100" dirty="0">
                <a:solidFill>
                  <a:schemeClr val="tx2"/>
                </a:solidFill>
                <a:latin typeface="Rockwell" panose="02060603020205020403" pitchFamily="18" charset="0"/>
              </a:rPr>
            </a:br>
            <a:r>
              <a:rPr lang="en-GB" sz="2800" dirty="0">
                <a:solidFill>
                  <a:schemeClr val="tx2"/>
                </a:solidFill>
                <a:latin typeface="Rockwell" panose="02060603020205020403" pitchFamily="18" charset="0"/>
              </a:rPr>
              <a:t>3) a list of the </a:t>
            </a:r>
            <a:r>
              <a:rPr lang="en-GB" sz="3200" b="1" dirty="0">
                <a:solidFill>
                  <a:schemeClr val="tx2"/>
                </a:solidFill>
                <a:latin typeface="Rockwell" panose="02060603020205020403" pitchFamily="18" charset="0"/>
              </a:rPr>
              <a:t>types of text </a:t>
            </a:r>
            <a:r>
              <a:rPr lang="en-GB" sz="2800" dirty="0">
                <a:solidFill>
                  <a:schemeClr val="tx2"/>
                </a:solidFill>
                <a:latin typeface="Rockwell" panose="02060603020205020403" pitchFamily="18" charset="0"/>
              </a:rPr>
              <a:t>to be included in listening and reading tasks </a:t>
            </a:r>
            <a:r>
              <a:rPr lang="en-GB" sz="2400" dirty="0">
                <a:solidFill>
                  <a:schemeClr val="tx2"/>
                </a:solidFill>
                <a:latin typeface="Rockwell" panose="02060603020205020403" pitchFamily="18" charset="0"/>
              </a:rPr>
              <a:t/>
            </a:r>
            <a:br>
              <a:rPr lang="en-GB" sz="2400" dirty="0">
                <a:solidFill>
                  <a:schemeClr val="tx2"/>
                </a:solidFill>
                <a:latin typeface="Rockwell" panose="02060603020205020403" pitchFamily="18" charset="0"/>
              </a:rPr>
            </a:br>
            <a:endParaRPr lang="en-GB" sz="2400" dirty="0">
              <a:solidFill>
                <a:schemeClr val="tx2"/>
              </a:solidFill>
              <a:latin typeface="Rockwell" panose="02060603020205020403" pitchFamily="18" charset="0"/>
            </a:endParaRPr>
          </a:p>
        </p:txBody>
      </p:sp>
    </p:spTree>
    <p:extLst>
      <p:ext uri="{BB962C8B-B14F-4D97-AF65-F5344CB8AC3E}">
        <p14:creationId xmlns:p14="http://schemas.microsoft.com/office/powerpoint/2010/main" val="2303656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5" name="Picture 4"/>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410127" y="314755"/>
            <a:ext cx="1609584" cy="708574"/>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3986" y="87313"/>
            <a:ext cx="1696614" cy="1122363"/>
          </a:xfrm>
          <a:prstGeom prst="rect">
            <a:avLst/>
          </a:prstGeom>
        </p:spPr>
      </p:pic>
      <p:sp>
        <p:nvSpPr>
          <p:cNvPr id="7" name="Rectangle 6"/>
          <p:cNvSpPr/>
          <p:nvPr/>
        </p:nvSpPr>
        <p:spPr>
          <a:xfrm>
            <a:off x="337940" y="1180047"/>
            <a:ext cx="8640960" cy="4662815"/>
          </a:xfrm>
          <a:prstGeom prst="rect">
            <a:avLst/>
          </a:prstGeom>
        </p:spPr>
        <p:txBody>
          <a:bodyPr wrap="square">
            <a:spAutoFit/>
          </a:bodyPr>
          <a:lstStyle/>
          <a:p>
            <a:r>
              <a:rPr lang="en-GB" sz="100" i="1" dirty="0">
                <a:solidFill>
                  <a:schemeClr val="tx2"/>
                </a:solidFill>
                <a:latin typeface="Rockwell" panose="02060603020205020403" pitchFamily="18" charset="0"/>
              </a:rPr>
              <a:t> </a:t>
            </a:r>
            <a:endParaRPr lang="en-GB" sz="100" dirty="0">
              <a:solidFill>
                <a:schemeClr val="tx2"/>
              </a:solidFill>
              <a:latin typeface="Rockwell" panose="02060603020205020403" pitchFamily="18" charset="0"/>
            </a:endParaRPr>
          </a:p>
          <a:p>
            <a:r>
              <a:rPr lang="en-GB" sz="4000" b="1" dirty="0">
                <a:solidFill>
                  <a:schemeClr val="tx2"/>
                </a:solidFill>
                <a:latin typeface="Rockwell" panose="02060603020205020403" pitchFamily="18" charset="0"/>
              </a:rPr>
              <a:t>Customising the framework</a:t>
            </a:r>
            <a:endParaRPr lang="en-GB" sz="2400" b="1" dirty="0">
              <a:solidFill>
                <a:schemeClr val="tx2"/>
              </a:solidFill>
              <a:latin typeface="Rockwell" panose="02060603020205020403" pitchFamily="18" charset="0"/>
            </a:endParaRPr>
          </a:p>
          <a:p>
            <a:r>
              <a:rPr lang="en-GB" sz="2800" b="1" dirty="0" smtClean="0">
                <a:solidFill>
                  <a:schemeClr val="tx2"/>
                </a:solidFill>
                <a:latin typeface="Rockwell" panose="02060603020205020403" pitchFamily="18" charset="0"/>
              </a:rPr>
              <a:t>From </a:t>
            </a:r>
            <a:r>
              <a:rPr lang="en-GB" sz="2800" b="1" dirty="0">
                <a:solidFill>
                  <a:schemeClr val="tx2"/>
                </a:solidFill>
                <a:latin typeface="Rockwell" panose="02060603020205020403" pitchFamily="18" charset="0"/>
              </a:rPr>
              <a:t>the SOW:</a:t>
            </a:r>
            <a:r>
              <a:rPr lang="en-GB" sz="2400" dirty="0">
                <a:solidFill>
                  <a:schemeClr val="tx2"/>
                </a:solidFill>
                <a:latin typeface="Rockwell" panose="02060603020205020403" pitchFamily="18" charset="0"/>
              </a:rPr>
              <a:t/>
            </a:r>
            <a:br>
              <a:rPr lang="en-GB" sz="2400" dirty="0">
                <a:solidFill>
                  <a:schemeClr val="tx2"/>
                </a:solidFill>
                <a:latin typeface="Rockwell" panose="02060603020205020403" pitchFamily="18" charset="0"/>
              </a:rPr>
            </a:br>
            <a:r>
              <a:rPr lang="en-GB" sz="2400" dirty="0">
                <a:solidFill>
                  <a:schemeClr val="tx2"/>
                </a:solidFill>
                <a:latin typeface="Rockwell" panose="02060603020205020403" pitchFamily="18" charset="0"/>
              </a:rPr>
              <a:t/>
            </a:r>
            <a:br>
              <a:rPr lang="en-GB" sz="2400" dirty="0">
                <a:solidFill>
                  <a:schemeClr val="tx2"/>
                </a:solidFill>
                <a:latin typeface="Rockwell" panose="02060603020205020403" pitchFamily="18" charset="0"/>
              </a:rPr>
            </a:br>
            <a:r>
              <a:rPr lang="en-GB" sz="2400" dirty="0">
                <a:solidFill>
                  <a:schemeClr val="tx2"/>
                </a:solidFill>
                <a:latin typeface="Rockwell" panose="02060603020205020403" pitchFamily="18" charset="0"/>
              </a:rPr>
              <a:t>4) a list of the </a:t>
            </a:r>
            <a:r>
              <a:rPr lang="en-GB" sz="3600" b="1" dirty="0">
                <a:solidFill>
                  <a:schemeClr val="tx2"/>
                </a:solidFill>
                <a:latin typeface="Rockwell" panose="02060603020205020403" pitchFamily="18" charset="0"/>
              </a:rPr>
              <a:t>grammatical structures </a:t>
            </a:r>
            <a:r>
              <a:rPr lang="en-GB" sz="2400" dirty="0">
                <a:solidFill>
                  <a:schemeClr val="tx2"/>
                </a:solidFill>
                <a:latin typeface="Rockwell" panose="02060603020205020403" pitchFamily="18" charset="0"/>
              </a:rPr>
              <a:t>to be learnt, including when they are first introduced, subsequently re-used, and when independent use is expected. </a:t>
            </a:r>
          </a:p>
          <a:p>
            <a:r>
              <a:rPr lang="en-GB" sz="2400" dirty="0">
                <a:solidFill>
                  <a:schemeClr val="tx2"/>
                </a:solidFill>
                <a:latin typeface="Rockwell" panose="02060603020205020403" pitchFamily="18" charset="0"/>
              </a:rPr>
              <a:t>(grammar strand included within the framework itself is not as generic as it might at first sight appear, being informed by the KS2 and KS3 Spanish schemes of work in use in </a:t>
            </a:r>
            <a:r>
              <a:rPr lang="en-GB" sz="2400" dirty="0" smtClean="0">
                <a:solidFill>
                  <a:schemeClr val="tx2"/>
                </a:solidFill>
                <a:latin typeface="Rockwell" panose="02060603020205020403" pitchFamily="18" charset="0"/>
              </a:rPr>
              <a:t>our </a:t>
            </a:r>
            <a:r>
              <a:rPr lang="en-GB" sz="2400" dirty="0">
                <a:solidFill>
                  <a:schemeClr val="tx2"/>
                </a:solidFill>
                <a:latin typeface="Rockwell" panose="02060603020205020403" pitchFamily="18" charset="0"/>
              </a:rPr>
              <a:t>schools).</a:t>
            </a:r>
          </a:p>
        </p:txBody>
      </p:sp>
    </p:spTree>
    <p:extLst>
      <p:ext uri="{BB962C8B-B14F-4D97-AF65-F5344CB8AC3E}">
        <p14:creationId xmlns:p14="http://schemas.microsoft.com/office/powerpoint/2010/main" val="95691874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5" name="Picture 4"/>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410127" y="314755"/>
            <a:ext cx="1609584" cy="708574"/>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3986" y="87313"/>
            <a:ext cx="1696614" cy="1122363"/>
          </a:xfrm>
          <a:prstGeom prst="rect">
            <a:avLst/>
          </a:prstGeom>
        </p:spPr>
      </p:pic>
      <p:sp>
        <p:nvSpPr>
          <p:cNvPr id="2" name="Title 1"/>
          <p:cNvSpPr>
            <a:spLocks noGrp="1"/>
          </p:cNvSpPr>
          <p:nvPr>
            <p:ph type="title"/>
          </p:nvPr>
        </p:nvSpPr>
        <p:spPr>
          <a:xfrm>
            <a:off x="628650" y="1036029"/>
            <a:ext cx="7886700" cy="654660"/>
          </a:xfrm>
        </p:spPr>
        <p:txBody>
          <a:bodyPr/>
          <a:lstStyle/>
          <a:p>
            <a:r>
              <a:rPr lang="en-GB" dirty="0" smtClean="0">
                <a:solidFill>
                  <a:schemeClr val="tx2"/>
                </a:solidFill>
                <a:latin typeface="Rockwell" panose="02060603020205020403" pitchFamily="18" charset="0"/>
              </a:rPr>
              <a:t>Checklist</a:t>
            </a:r>
            <a:endParaRPr lang="en-GB" dirty="0">
              <a:solidFill>
                <a:schemeClr val="tx2"/>
              </a:solidFill>
              <a:latin typeface="Rockwell" panose="02060603020205020403" pitchFamily="18" charset="0"/>
            </a:endParaRPr>
          </a:p>
        </p:txBody>
      </p:sp>
      <p:sp>
        <p:nvSpPr>
          <p:cNvPr id="3" name="Content Placeholder 2"/>
          <p:cNvSpPr>
            <a:spLocks noGrp="1"/>
          </p:cNvSpPr>
          <p:nvPr>
            <p:ph idx="1"/>
          </p:nvPr>
        </p:nvSpPr>
        <p:spPr>
          <a:xfrm>
            <a:off x="628649" y="1825625"/>
            <a:ext cx="8147215" cy="4351338"/>
          </a:xfrm>
        </p:spPr>
        <p:txBody>
          <a:bodyPr>
            <a:normAutofit/>
          </a:bodyPr>
          <a:lstStyle/>
          <a:p>
            <a:r>
              <a:rPr lang="en-GB" sz="2400" dirty="0" smtClean="0">
                <a:solidFill>
                  <a:schemeClr val="tx2"/>
                </a:solidFill>
                <a:latin typeface="Rockwell" panose="02060603020205020403" pitchFamily="18" charset="0"/>
              </a:rPr>
              <a:t>Described progression in my subject (from KS2 – KS4)</a:t>
            </a:r>
          </a:p>
          <a:p>
            <a:r>
              <a:rPr lang="en-GB" sz="2400" dirty="0" smtClean="0">
                <a:solidFill>
                  <a:schemeClr val="tx2"/>
                </a:solidFill>
                <a:latin typeface="Rockwell" panose="02060603020205020403" pitchFamily="18" charset="0"/>
              </a:rPr>
              <a:t>Cross-referenced with a recognised progression framework that has guided learning hours</a:t>
            </a:r>
          </a:p>
          <a:p>
            <a:r>
              <a:rPr lang="en-GB" sz="2400" dirty="0" smtClean="0">
                <a:solidFill>
                  <a:schemeClr val="tx2"/>
                </a:solidFill>
                <a:latin typeface="Rockwell" panose="02060603020205020403" pitchFamily="18" charset="0"/>
              </a:rPr>
              <a:t>Integrated that progression map into the new whole school assessment framework, which </a:t>
            </a:r>
            <a:r>
              <a:rPr lang="en-GB" sz="2400" dirty="0" smtClean="0">
                <a:solidFill>
                  <a:schemeClr val="tx2"/>
                </a:solidFill>
                <a:latin typeface="Rockwell" panose="02060603020205020403" pitchFamily="18" charset="0"/>
              </a:rPr>
              <a:t>could involve:</a:t>
            </a:r>
            <a:endParaRPr lang="en-GB" sz="2400" dirty="0" smtClean="0">
              <a:solidFill>
                <a:schemeClr val="tx2"/>
              </a:solidFill>
              <a:latin typeface="Rockwell" panose="02060603020205020403" pitchFamily="18" charset="0"/>
            </a:endParaRPr>
          </a:p>
        </p:txBody>
      </p:sp>
      <p:sp>
        <p:nvSpPr>
          <p:cNvPr id="7" name="Rectangle 6"/>
          <p:cNvSpPr/>
          <p:nvPr/>
        </p:nvSpPr>
        <p:spPr>
          <a:xfrm>
            <a:off x="1214919" y="3757354"/>
            <a:ext cx="7664531" cy="2554545"/>
          </a:xfrm>
          <a:prstGeom prst="rect">
            <a:avLst/>
          </a:prstGeom>
        </p:spPr>
        <p:txBody>
          <a:bodyPr wrap="square">
            <a:spAutoFit/>
          </a:bodyPr>
          <a:lstStyle/>
          <a:p>
            <a:pPr marL="285750" indent="-285750">
              <a:buFont typeface="Arial" panose="020B0604020202020204" pitchFamily="34" charset="0"/>
              <a:buChar char="•"/>
            </a:pPr>
            <a:r>
              <a:rPr lang="en-GB" sz="2000" dirty="0">
                <a:solidFill>
                  <a:schemeClr val="tx2"/>
                </a:solidFill>
                <a:latin typeface="Rockwell" panose="02060603020205020403" pitchFamily="18" charset="0"/>
              </a:rPr>
              <a:t>Breaking down overall progression into equal ‘steps’ with a notion of progress expected for the ‘more able, average and less able’ student over each year</a:t>
            </a:r>
          </a:p>
          <a:p>
            <a:pPr marL="285750" indent="-285750">
              <a:buFont typeface="Arial" panose="020B0604020202020204" pitchFamily="34" charset="0"/>
              <a:buChar char="•"/>
            </a:pPr>
            <a:r>
              <a:rPr lang="en-GB" sz="2000" dirty="0" smtClean="0">
                <a:solidFill>
                  <a:schemeClr val="tx2"/>
                </a:solidFill>
                <a:latin typeface="Rockwell" panose="02060603020205020403" pitchFamily="18" charset="0"/>
              </a:rPr>
              <a:t>Designing regular assessments that ‘test’ whether students have made (more / less than) expected progress </a:t>
            </a:r>
          </a:p>
          <a:p>
            <a:pPr marL="285750" indent="-285750">
              <a:buFont typeface="Arial" panose="020B0604020202020204" pitchFamily="34" charset="0"/>
              <a:buChar char="•"/>
            </a:pPr>
            <a:r>
              <a:rPr lang="en-GB" sz="2000" dirty="0" smtClean="0">
                <a:solidFill>
                  <a:schemeClr val="tx2"/>
                </a:solidFill>
                <a:latin typeface="Rockwell" panose="02060603020205020403" pitchFamily="18" charset="0"/>
              </a:rPr>
              <a:t>Setting assessments that rank students by percentiles that in turn generate an assessment of + = - (or verbal equivalent)</a:t>
            </a:r>
          </a:p>
          <a:p>
            <a:pPr marL="285750" indent="-285750">
              <a:buFont typeface="Arial" panose="020B0604020202020204" pitchFamily="34" charset="0"/>
              <a:buChar char="•"/>
            </a:pPr>
            <a:r>
              <a:rPr lang="en-GB" sz="2000" dirty="0" smtClean="0">
                <a:solidFill>
                  <a:schemeClr val="tx2"/>
                </a:solidFill>
                <a:latin typeface="Rockwell" panose="02060603020205020403" pitchFamily="18" charset="0"/>
              </a:rPr>
              <a:t>Generating targets and flight paths??!!</a:t>
            </a:r>
            <a:endParaRPr lang="en-GB" sz="2000" dirty="0">
              <a:solidFill>
                <a:schemeClr val="tx2"/>
              </a:solidFill>
              <a:latin typeface="Rockwell" panose="02060603020205020403" pitchFamily="18" charset="0"/>
            </a:endParaRPr>
          </a:p>
        </p:txBody>
      </p:sp>
    </p:spTree>
    <p:extLst>
      <p:ext uri="{BB962C8B-B14F-4D97-AF65-F5344CB8AC3E}">
        <p14:creationId xmlns:p14="http://schemas.microsoft.com/office/powerpoint/2010/main" val="28579928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5" name="Picture 4"/>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410127" y="314755"/>
            <a:ext cx="1609584" cy="708574"/>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3986" y="87313"/>
            <a:ext cx="1696614" cy="1122363"/>
          </a:xfrm>
          <a:prstGeom prst="rect">
            <a:avLst/>
          </a:prstGeom>
        </p:spPr>
      </p:pic>
      <p:sp>
        <p:nvSpPr>
          <p:cNvPr id="13" name="Content Placeholder 7"/>
          <p:cNvSpPr txBox="1">
            <a:spLocks/>
          </p:cNvSpPr>
          <p:nvPr/>
        </p:nvSpPr>
        <p:spPr>
          <a:xfrm>
            <a:off x="749300" y="2041731"/>
            <a:ext cx="8229600" cy="4876800"/>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285750" indent="-285750" algn="l">
              <a:buFont typeface="Arial" panose="020B0604020202020204" pitchFamily="34" charset="0"/>
              <a:buChar char="•"/>
            </a:pPr>
            <a:r>
              <a:rPr lang="en-GB" sz="2800" b="1" dirty="0" smtClean="0">
                <a:solidFill>
                  <a:schemeClr val="tx2"/>
                </a:solidFill>
                <a:latin typeface="Rockwell" panose="02060603020205020403" pitchFamily="18" charset="0"/>
                <a:cs typeface="Arial" panose="020B0604020202020204" pitchFamily="34" charset="0"/>
              </a:rPr>
              <a:t>Why we need a joined up approach</a:t>
            </a:r>
          </a:p>
          <a:p>
            <a:pPr marL="285750" indent="-285750" algn="l">
              <a:buFont typeface="Arial" panose="020B0604020202020204" pitchFamily="34" charset="0"/>
              <a:buChar char="•"/>
            </a:pPr>
            <a:r>
              <a:rPr lang="en-GB" sz="2800" b="1" dirty="0" smtClean="0">
                <a:solidFill>
                  <a:schemeClr val="tx2"/>
                </a:solidFill>
                <a:latin typeface="Rockwell" panose="02060603020205020403" pitchFamily="18" charset="0"/>
                <a:cs typeface="Arial" panose="020B0604020202020204" pitchFamily="34" charset="0"/>
              </a:rPr>
              <a:t>Examples (Grammar / Speaking)</a:t>
            </a:r>
          </a:p>
          <a:p>
            <a:pPr marL="285750" indent="-285750" algn="l">
              <a:buFont typeface="Arial" panose="020B0604020202020204" pitchFamily="34" charset="0"/>
              <a:buChar char="•"/>
            </a:pPr>
            <a:r>
              <a:rPr lang="en-GB" sz="2800" b="1" dirty="0" smtClean="0">
                <a:solidFill>
                  <a:schemeClr val="tx2"/>
                </a:solidFill>
                <a:latin typeface="Rockwell" panose="02060603020205020403" pitchFamily="18" charset="0"/>
                <a:cs typeface="Arial" panose="020B0604020202020204" pitchFamily="34" charset="0"/>
              </a:rPr>
              <a:t>Basis for the Steps framework</a:t>
            </a:r>
          </a:p>
          <a:p>
            <a:pPr marL="285750" indent="-285750" algn="l">
              <a:buFont typeface="Arial" panose="020B0604020202020204" pitchFamily="34" charset="0"/>
              <a:buChar char="•"/>
            </a:pPr>
            <a:r>
              <a:rPr lang="en-GB" sz="2800" b="1" dirty="0" smtClean="0">
                <a:solidFill>
                  <a:schemeClr val="tx2"/>
                </a:solidFill>
                <a:latin typeface="Rockwell" panose="02060603020205020403" pitchFamily="18" charset="0"/>
                <a:cs typeface="Arial" panose="020B0604020202020204" pitchFamily="34" charset="0"/>
              </a:rPr>
              <a:t>Pupil-friendly statements</a:t>
            </a:r>
          </a:p>
          <a:p>
            <a:pPr marL="285750" indent="-285750" algn="l">
              <a:buFont typeface="Arial" panose="020B0604020202020204" pitchFamily="34" charset="0"/>
              <a:buChar char="•"/>
            </a:pPr>
            <a:r>
              <a:rPr lang="en-GB" sz="2800" b="1" dirty="0" smtClean="0">
                <a:solidFill>
                  <a:schemeClr val="tx2"/>
                </a:solidFill>
                <a:latin typeface="Rockwell" panose="02060603020205020403" pitchFamily="18" charset="0"/>
                <a:cs typeface="Arial" panose="020B0604020202020204" pitchFamily="34" charset="0"/>
              </a:rPr>
              <a:t>Additional strands (Verbs and Vocabulary)</a:t>
            </a:r>
          </a:p>
          <a:p>
            <a:pPr marL="285750" indent="-285750" algn="l">
              <a:buFont typeface="Arial" panose="020B0604020202020204" pitchFamily="34" charset="0"/>
              <a:buChar char="•"/>
            </a:pPr>
            <a:r>
              <a:rPr lang="en-GB" sz="2800" b="1" dirty="0" smtClean="0">
                <a:solidFill>
                  <a:schemeClr val="tx2"/>
                </a:solidFill>
                <a:latin typeface="Rockwell" panose="02060603020205020403" pitchFamily="18" charset="0"/>
                <a:cs typeface="Arial" panose="020B0604020202020204" pitchFamily="34" charset="0"/>
              </a:rPr>
              <a:t>Sample tasks</a:t>
            </a:r>
          </a:p>
          <a:p>
            <a:pPr marL="285750" indent="-285750" algn="l">
              <a:buFont typeface="Arial" panose="020B0604020202020204" pitchFamily="34" charset="0"/>
              <a:buChar char="•"/>
            </a:pPr>
            <a:r>
              <a:rPr lang="en-GB" sz="2800" b="1" dirty="0" smtClean="0">
                <a:solidFill>
                  <a:schemeClr val="tx2"/>
                </a:solidFill>
                <a:latin typeface="Rockwell" panose="02060603020205020403" pitchFamily="18" charset="0"/>
                <a:cs typeface="Arial" panose="020B0604020202020204" pitchFamily="34" charset="0"/>
              </a:rPr>
              <a:t>Transition</a:t>
            </a:r>
            <a:endParaRPr lang="en-GB" sz="2800" b="1" dirty="0">
              <a:solidFill>
                <a:schemeClr val="tx2"/>
              </a:solidFill>
              <a:latin typeface="Rockwell" panose="02060603020205020403" pitchFamily="18" charset="0"/>
              <a:cs typeface="Arial" panose="020B0604020202020204" pitchFamily="34" charset="0"/>
            </a:endParaRPr>
          </a:p>
        </p:txBody>
      </p:sp>
      <p:sp>
        <p:nvSpPr>
          <p:cNvPr id="15" name="Title 1"/>
          <p:cNvSpPr txBox="1">
            <a:spLocks/>
          </p:cNvSpPr>
          <p:nvPr/>
        </p:nvSpPr>
        <p:spPr>
          <a:xfrm>
            <a:off x="523499" y="1188357"/>
            <a:ext cx="7886700" cy="748855"/>
          </a:xfrm>
          <a:prstGeom prst="rect">
            <a:avLst/>
          </a:prstGeom>
        </p:spPr>
        <p:txBody>
          <a:bodyPr vert="horz" lIns="91440" tIns="45720" rIns="91440" bIns="45720" rtlCol="0" anchor="b">
            <a:normAutofit fontScale="85000" lnSpcReduction="20000"/>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GB" sz="6600" b="1" dirty="0" smtClean="0">
                <a:solidFill>
                  <a:schemeClr val="tx2"/>
                </a:solidFill>
                <a:latin typeface="Rockwell" panose="02060603020205020403" pitchFamily="18" charset="0"/>
                <a:cs typeface="MV Boli" panose="02000500030200090000" pitchFamily="2" charset="0"/>
              </a:rPr>
              <a:t>Aims for this session</a:t>
            </a:r>
            <a:endParaRPr lang="en-GB" sz="6600" b="1" dirty="0">
              <a:solidFill>
                <a:schemeClr val="tx2"/>
              </a:solidFill>
              <a:latin typeface="Rockwell" panose="02060603020205020403" pitchFamily="18" charset="0"/>
              <a:cs typeface="MV Boli" panose="02000500030200090000" pitchFamily="2" charset="0"/>
            </a:endParaRPr>
          </a:p>
        </p:txBody>
      </p:sp>
    </p:spTree>
    <p:extLst>
      <p:ext uri="{BB962C8B-B14F-4D97-AF65-F5344CB8AC3E}">
        <p14:creationId xmlns:p14="http://schemas.microsoft.com/office/powerpoint/2010/main" val="423719639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5" name="Picture 4"/>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410127" y="314755"/>
            <a:ext cx="1609584" cy="708574"/>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3986" y="87313"/>
            <a:ext cx="1696614" cy="1122363"/>
          </a:xfrm>
          <a:prstGeom prst="rect">
            <a:avLst/>
          </a:prstGeom>
        </p:spPr>
      </p:pic>
      <p:sp>
        <p:nvSpPr>
          <p:cNvPr id="13" name="Content Placeholder 7"/>
          <p:cNvSpPr txBox="1">
            <a:spLocks/>
          </p:cNvSpPr>
          <p:nvPr/>
        </p:nvSpPr>
        <p:spPr>
          <a:xfrm>
            <a:off x="749300" y="2041731"/>
            <a:ext cx="8229600" cy="4876800"/>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285750" indent="-285750" algn="l">
              <a:buFont typeface="Arial" panose="020B0604020202020204" pitchFamily="34" charset="0"/>
              <a:buChar char="•"/>
            </a:pPr>
            <a:r>
              <a:rPr lang="en-GB" sz="2800" b="1" dirty="0" smtClean="0">
                <a:solidFill>
                  <a:srgbClr val="44546A"/>
                </a:solidFill>
                <a:latin typeface="Rockwell" panose="02060603020205020403" pitchFamily="18" charset="0"/>
                <a:cs typeface="Arial" panose="020B0604020202020204" pitchFamily="34" charset="0"/>
              </a:rPr>
              <a:t>Why we need a joined up approach</a:t>
            </a:r>
          </a:p>
          <a:p>
            <a:pPr marL="285750" indent="-285750" algn="l">
              <a:buFont typeface="Arial" panose="020B0604020202020204" pitchFamily="34" charset="0"/>
              <a:buChar char="•"/>
            </a:pPr>
            <a:r>
              <a:rPr lang="en-GB" sz="2800" b="1" dirty="0" smtClean="0">
                <a:solidFill>
                  <a:srgbClr val="44546A"/>
                </a:solidFill>
                <a:latin typeface="Rockwell" panose="02060603020205020403" pitchFamily="18" charset="0"/>
                <a:cs typeface="Arial" panose="020B0604020202020204" pitchFamily="34" charset="0"/>
              </a:rPr>
              <a:t>Examples (Grammar / Speaking)</a:t>
            </a:r>
          </a:p>
          <a:p>
            <a:pPr marL="285750" indent="-285750" algn="l">
              <a:buFont typeface="Arial" panose="020B0604020202020204" pitchFamily="34" charset="0"/>
              <a:buChar char="•"/>
            </a:pPr>
            <a:r>
              <a:rPr lang="en-GB" sz="2800" b="1" dirty="0" smtClean="0">
                <a:solidFill>
                  <a:srgbClr val="44546A"/>
                </a:solidFill>
                <a:latin typeface="Rockwell" panose="02060603020205020403" pitchFamily="18" charset="0"/>
                <a:cs typeface="Arial" panose="020B0604020202020204" pitchFamily="34" charset="0"/>
              </a:rPr>
              <a:t>Basis for the Steps framework</a:t>
            </a:r>
          </a:p>
          <a:p>
            <a:pPr marL="285750" indent="-285750" algn="l">
              <a:buFont typeface="Arial" panose="020B0604020202020204" pitchFamily="34" charset="0"/>
              <a:buChar char="•"/>
            </a:pPr>
            <a:r>
              <a:rPr lang="en-GB" sz="2800" b="1" dirty="0" smtClean="0">
                <a:solidFill>
                  <a:srgbClr val="44546A"/>
                </a:solidFill>
                <a:latin typeface="Rockwell" panose="02060603020205020403" pitchFamily="18" charset="0"/>
                <a:cs typeface="Arial" panose="020B0604020202020204" pitchFamily="34" charset="0"/>
              </a:rPr>
              <a:t>Pupil-friendly statements</a:t>
            </a:r>
          </a:p>
          <a:p>
            <a:pPr marL="285750" indent="-285750" algn="l">
              <a:buFont typeface="Arial" panose="020B0604020202020204" pitchFamily="34" charset="0"/>
              <a:buChar char="•"/>
            </a:pPr>
            <a:r>
              <a:rPr lang="en-GB" sz="2800" b="1" dirty="0" smtClean="0">
                <a:solidFill>
                  <a:srgbClr val="44546A"/>
                </a:solidFill>
                <a:latin typeface="Rockwell" panose="02060603020205020403" pitchFamily="18" charset="0"/>
                <a:cs typeface="Arial" panose="020B0604020202020204" pitchFamily="34" charset="0"/>
              </a:rPr>
              <a:t>Additional strands (Verbs and Vocabulary)</a:t>
            </a:r>
          </a:p>
          <a:p>
            <a:pPr marL="285750" indent="-285750" algn="l">
              <a:buFont typeface="Arial" panose="020B0604020202020204" pitchFamily="34" charset="0"/>
              <a:buChar char="•"/>
            </a:pPr>
            <a:r>
              <a:rPr lang="en-GB" sz="2800" b="1" dirty="0" smtClean="0">
                <a:solidFill>
                  <a:srgbClr val="44546A"/>
                </a:solidFill>
                <a:latin typeface="Rockwell" panose="02060603020205020403" pitchFamily="18" charset="0"/>
                <a:cs typeface="Arial" panose="020B0604020202020204" pitchFamily="34" charset="0"/>
              </a:rPr>
              <a:t>Sample tasks</a:t>
            </a:r>
          </a:p>
          <a:p>
            <a:pPr marL="285750" indent="-285750" algn="l">
              <a:buFont typeface="Arial" panose="020B0604020202020204" pitchFamily="34" charset="0"/>
              <a:buChar char="•"/>
            </a:pPr>
            <a:r>
              <a:rPr lang="en-GB" sz="2800" b="1" dirty="0" smtClean="0">
                <a:solidFill>
                  <a:srgbClr val="44546A"/>
                </a:solidFill>
                <a:latin typeface="Rockwell" panose="02060603020205020403" pitchFamily="18" charset="0"/>
                <a:cs typeface="Arial" panose="020B0604020202020204" pitchFamily="34" charset="0"/>
              </a:rPr>
              <a:t>Transition</a:t>
            </a:r>
            <a:endParaRPr lang="en-GB" sz="2800" b="1" dirty="0">
              <a:solidFill>
                <a:srgbClr val="44546A"/>
              </a:solidFill>
              <a:latin typeface="Rockwell" panose="02060603020205020403" pitchFamily="18" charset="0"/>
              <a:cs typeface="Arial" panose="020B0604020202020204" pitchFamily="34" charset="0"/>
            </a:endParaRPr>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654" y="1949912"/>
            <a:ext cx="411292" cy="472625"/>
          </a:xfrm>
          <a:prstGeom prst="rect">
            <a:avLst/>
          </a:prstGeom>
        </p:spPr>
      </p:pic>
      <p:sp>
        <p:nvSpPr>
          <p:cNvPr id="15" name="Title 1"/>
          <p:cNvSpPr txBox="1">
            <a:spLocks/>
          </p:cNvSpPr>
          <p:nvPr/>
        </p:nvSpPr>
        <p:spPr>
          <a:xfrm>
            <a:off x="523499" y="1188357"/>
            <a:ext cx="7886700" cy="748855"/>
          </a:xfrm>
          <a:prstGeom prst="rect">
            <a:avLst/>
          </a:prstGeom>
        </p:spPr>
        <p:txBody>
          <a:bodyPr vert="horz" lIns="91440" tIns="45720" rIns="91440" bIns="45720" rtlCol="0" anchor="b">
            <a:normAutofit fontScale="85000" lnSpcReduction="20000"/>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GB" sz="6600" b="1" dirty="0" smtClean="0">
                <a:solidFill>
                  <a:srgbClr val="44546A"/>
                </a:solidFill>
                <a:latin typeface="Rockwell" panose="02060603020205020403" pitchFamily="18" charset="0"/>
                <a:cs typeface="MV Boli" panose="02000500030200090000" pitchFamily="2" charset="0"/>
              </a:rPr>
              <a:t>Aims for this session</a:t>
            </a:r>
            <a:endParaRPr lang="en-GB" sz="6600" b="1" dirty="0">
              <a:solidFill>
                <a:srgbClr val="44546A"/>
              </a:solidFill>
              <a:latin typeface="Rockwell" panose="02060603020205020403" pitchFamily="18" charset="0"/>
              <a:cs typeface="MV Boli" panose="02000500030200090000" pitchFamily="2" charset="0"/>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654" y="2435237"/>
            <a:ext cx="411292" cy="472625"/>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654" y="2920562"/>
            <a:ext cx="411292" cy="472625"/>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654" y="3433763"/>
            <a:ext cx="411292" cy="472625"/>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5975" y="3988929"/>
            <a:ext cx="411292" cy="472625"/>
          </a:xfrm>
          <a:prstGeom prst="rect">
            <a:avLst/>
          </a:prstGeom>
        </p:spPr>
      </p:pic>
    </p:spTree>
    <p:extLst>
      <p:ext uri="{BB962C8B-B14F-4D97-AF65-F5344CB8AC3E}">
        <p14:creationId xmlns:p14="http://schemas.microsoft.com/office/powerpoint/2010/main" val="101446745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5" name="Picture 4"/>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410127" y="314755"/>
            <a:ext cx="1609584" cy="708574"/>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3986" y="87313"/>
            <a:ext cx="1696614" cy="1122363"/>
          </a:xfrm>
          <a:prstGeom prst="rect">
            <a:avLst/>
          </a:prstGeom>
        </p:spPr>
      </p:pic>
      <p:sp>
        <p:nvSpPr>
          <p:cNvPr id="7" name="Title 1"/>
          <p:cNvSpPr txBox="1">
            <a:spLocks/>
          </p:cNvSpPr>
          <p:nvPr/>
        </p:nvSpPr>
        <p:spPr>
          <a:xfrm>
            <a:off x="1737683" y="533400"/>
            <a:ext cx="5498614" cy="990600"/>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GB" sz="5400" b="1" dirty="0" smtClean="0">
                <a:solidFill>
                  <a:schemeClr val="tx2"/>
                </a:solidFill>
                <a:latin typeface="Rockwell" panose="02060603020205020403" pitchFamily="18" charset="0"/>
                <a:ea typeface="Segoe UI Black" panose="020B0A02040204020203" pitchFamily="34" charset="0"/>
                <a:cs typeface="Segoe UI Black" panose="020B0A02040204020203" pitchFamily="34" charset="0"/>
              </a:rPr>
              <a:t>Task 4</a:t>
            </a:r>
            <a:endParaRPr lang="en-GB" sz="5400" b="1" dirty="0">
              <a:solidFill>
                <a:schemeClr val="tx2"/>
              </a:solidFill>
              <a:latin typeface="Rockwell" panose="02060603020205020403" pitchFamily="18" charset="0"/>
              <a:ea typeface="Segoe UI Black" panose="020B0A02040204020203" pitchFamily="34" charset="0"/>
              <a:cs typeface="Segoe UI Black" panose="020B0A02040204020203" pitchFamily="34" charset="0"/>
            </a:endParaRPr>
          </a:p>
        </p:txBody>
      </p:sp>
      <p:sp>
        <p:nvSpPr>
          <p:cNvPr id="8" name="Content Placeholder 7"/>
          <p:cNvSpPr txBox="1">
            <a:spLocks/>
          </p:cNvSpPr>
          <p:nvPr/>
        </p:nvSpPr>
        <p:spPr>
          <a:xfrm>
            <a:off x="523499" y="2207985"/>
            <a:ext cx="8229600" cy="4876800"/>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r>
              <a:rPr lang="en-GB" sz="2800" b="1" dirty="0" smtClean="0">
                <a:solidFill>
                  <a:srgbClr val="44546A"/>
                </a:solidFill>
                <a:latin typeface="Rockwell" panose="02060603020205020403" pitchFamily="18" charset="0"/>
                <a:cs typeface="Arial" panose="020B0604020202020204" pitchFamily="34" charset="0"/>
              </a:rPr>
              <a:t>Look at the KS2 writing portfolio, then the baseline assessments (October Y7), the linguistic challenge and the spring term writing tasks.</a:t>
            </a:r>
            <a:br>
              <a:rPr lang="en-GB" sz="2800" b="1" dirty="0" smtClean="0">
                <a:solidFill>
                  <a:srgbClr val="44546A"/>
                </a:solidFill>
                <a:latin typeface="Rockwell" panose="02060603020205020403" pitchFamily="18" charset="0"/>
                <a:cs typeface="Arial" panose="020B0604020202020204" pitchFamily="34" charset="0"/>
              </a:rPr>
            </a:br>
            <a:r>
              <a:rPr lang="en-GB" sz="2800" b="1" dirty="0" smtClean="0">
                <a:solidFill>
                  <a:srgbClr val="44546A"/>
                </a:solidFill>
                <a:latin typeface="Rockwell" panose="02060603020205020403" pitchFamily="18" charset="0"/>
                <a:cs typeface="Arial" panose="020B0604020202020204" pitchFamily="34" charset="0"/>
              </a:rPr>
              <a:t/>
            </a:r>
            <a:br>
              <a:rPr lang="en-GB" sz="2800" b="1" dirty="0" smtClean="0">
                <a:solidFill>
                  <a:srgbClr val="44546A"/>
                </a:solidFill>
                <a:latin typeface="Rockwell" panose="02060603020205020403" pitchFamily="18" charset="0"/>
                <a:cs typeface="Arial" panose="020B0604020202020204" pitchFamily="34" charset="0"/>
              </a:rPr>
            </a:br>
            <a:r>
              <a:rPr lang="en-GB" sz="2800" b="1" dirty="0" smtClean="0">
                <a:solidFill>
                  <a:srgbClr val="44546A"/>
                </a:solidFill>
                <a:latin typeface="Rockwell" panose="02060603020205020403" pitchFamily="18" charset="0"/>
                <a:cs typeface="Arial" panose="020B0604020202020204" pitchFamily="34" charset="0"/>
              </a:rPr>
              <a:t>Discuss in groups.</a:t>
            </a:r>
            <a:endParaRPr lang="en-GB" sz="2800" b="1" dirty="0">
              <a:solidFill>
                <a:srgbClr val="44546A"/>
              </a:solidFill>
              <a:latin typeface="Rockwell" panose="02060603020205020403" pitchFamily="18" charset="0"/>
              <a:cs typeface="Arial" panose="020B0604020202020204" pitchFamily="34" charset="0"/>
            </a:endParaRPr>
          </a:p>
        </p:txBody>
      </p:sp>
    </p:spTree>
    <p:extLst>
      <p:ext uri="{BB962C8B-B14F-4D97-AF65-F5344CB8AC3E}">
        <p14:creationId xmlns:p14="http://schemas.microsoft.com/office/powerpoint/2010/main" val="268124685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5" name="Picture 4"/>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410127" y="314755"/>
            <a:ext cx="1609584" cy="708574"/>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3986" y="87313"/>
            <a:ext cx="1696614" cy="1122363"/>
          </a:xfrm>
          <a:prstGeom prst="rect">
            <a:avLst/>
          </a:prstGeom>
        </p:spPr>
      </p:pic>
      <p:sp>
        <p:nvSpPr>
          <p:cNvPr id="13" name="Content Placeholder 7"/>
          <p:cNvSpPr txBox="1">
            <a:spLocks/>
          </p:cNvSpPr>
          <p:nvPr/>
        </p:nvSpPr>
        <p:spPr>
          <a:xfrm>
            <a:off x="749300" y="2041731"/>
            <a:ext cx="8229600" cy="4876800"/>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285750" indent="-285750" algn="l">
              <a:buFont typeface="Arial" panose="020B0604020202020204" pitchFamily="34" charset="0"/>
              <a:buChar char="•"/>
            </a:pPr>
            <a:r>
              <a:rPr lang="en-GB" sz="2800" b="1" dirty="0" smtClean="0">
                <a:solidFill>
                  <a:srgbClr val="44546A"/>
                </a:solidFill>
                <a:latin typeface="Rockwell" panose="02060603020205020403" pitchFamily="18" charset="0"/>
                <a:cs typeface="Arial" panose="020B0604020202020204" pitchFamily="34" charset="0"/>
              </a:rPr>
              <a:t>Why we need a joined up approach</a:t>
            </a:r>
          </a:p>
          <a:p>
            <a:pPr marL="285750" indent="-285750" algn="l">
              <a:buFont typeface="Arial" panose="020B0604020202020204" pitchFamily="34" charset="0"/>
              <a:buChar char="•"/>
            </a:pPr>
            <a:r>
              <a:rPr lang="en-GB" sz="2800" b="1" dirty="0" smtClean="0">
                <a:solidFill>
                  <a:srgbClr val="44546A"/>
                </a:solidFill>
                <a:latin typeface="Rockwell" panose="02060603020205020403" pitchFamily="18" charset="0"/>
                <a:cs typeface="Arial" panose="020B0604020202020204" pitchFamily="34" charset="0"/>
              </a:rPr>
              <a:t>Examples (Grammar / Speaking)</a:t>
            </a:r>
          </a:p>
          <a:p>
            <a:pPr marL="285750" indent="-285750" algn="l">
              <a:buFont typeface="Arial" panose="020B0604020202020204" pitchFamily="34" charset="0"/>
              <a:buChar char="•"/>
            </a:pPr>
            <a:r>
              <a:rPr lang="en-GB" sz="2800" b="1" dirty="0" smtClean="0">
                <a:solidFill>
                  <a:srgbClr val="44546A"/>
                </a:solidFill>
                <a:latin typeface="Rockwell" panose="02060603020205020403" pitchFamily="18" charset="0"/>
                <a:cs typeface="Arial" panose="020B0604020202020204" pitchFamily="34" charset="0"/>
              </a:rPr>
              <a:t>Basis for the Steps framework</a:t>
            </a:r>
          </a:p>
          <a:p>
            <a:pPr marL="285750" indent="-285750" algn="l">
              <a:buFont typeface="Arial" panose="020B0604020202020204" pitchFamily="34" charset="0"/>
              <a:buChar char="•"/>
            </a:pPr>
            <a:r>
              <a:rPr lang="en-GB" sz="2800" b="1" dirty="0" smtClean="0">
                <a:solidFill>
                  <a:srgbClr val="44546A"/>
                </a:solidFill>
                <a:latin typeface="Rockwell" panose="02060603020205020403" pitchFamily="18" charset="0"/>
                <a:cs typeface="Arial" panose="020B0604020202020204" pitchFamily="34" charset="0"/>
              </a:rPr>
              <a:t>Pupil-friendly statements</a:t>
            </a:r>
          </a:p>
          <a:p>
            <a:pPr marL="285750" indent="-285750" algn="l">
              <a:buFont typeface="Arial" panose="020B0604020202020204" pitchFamily="34" charset="0"/>
              <a:buChar char="•"/>
            </a:pPr>
            <a:r>
              <a:rPr lang="en-GB" sz="2800" b="1" dirty="0" smtClean="0">
                <a:solidFill>
                  <a:srgbClr val="44546A"/>
                </a:solidFill>
                <a:latin typeface="Rockwell" panose="02060603020205020403" pitchFamily="18" charset="0"/>
                <a:cs typeface="Arial" panose="020B0604020202020204" pitchFamily="34" charset="0"/>
              </a:rPr>
              <a:t>Additional strands (Verbs and Vocabulary)</a:t>
            </a:r>
          </a:p>
          <a:p>
            <a:pPr marL="285750" indent="-285750" algn="l">
              <a:buFont typeface="Arial" panose="020B0604020202020204" pitchFamily="34" charset="0"/>
              <a:buChar char="•"/>
            </a:pPr>
            <a:r>
              <a:rPr lang="en-GB" sz="2800" b="1" dirty="0" smtClean="0">
                <a:solidFill>
                  <a:srgbClr val="44546A"/>
                </a:solidFill>
                <a:latin typeface="Rockwell" panose="02060603020205020403" pitchFamily="18" charset="0"/>
                <a:cs typeface="Arial" panose="020B0604020202020204" pitchFamily="34" charset="0"/>
              </a:rPr>
              <a:t>Sample tasks</a:t>
            </a:r>
          </a:p>
          <a:p>
            <a:pPr marL="285750" indent="-285750" algn="l">
              <a:buFont typeface="Arial" panose="020B0604020202020204" pitchFamily="34" charset="0"/>
              <a:buChar char="•"/>
            </a:pPr>
            <a:r>
              <a:rPr lang="en-GB" sz="2800" b="1" dirty="0" smtClean="0">
                <a:solidFill>
                  <a:srgbClr val="44546A"/>
                </a:solidFill>
                <a:latin typeface="Rockwell" panose="02060603020205020403" pitchFamily="18" charset="0"/>
                <a:cs typeface="Arial" panose="020B0604020202020204" pitchFamily="34" charset="0"/>
              </a:rPr>
              <a:t>Transition</a:t>
            </a:r>
            <a:endParaRPr lang="en-GB" sz="2800" b="1" dirty="0">
              <a:solidFill>
                <a:srgbClr val="44546A"/>
              </a:solidFill>
              <a:latin typeface="Rockwell" panose="02060603020205020403" pitchFamily="18" charset="0"/>
              <a:cs typeface="Arial" panose="020B0604020202020204" pitchFamily="34" charset="0"/>
            </a:endParaRPr>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654" y="1949912"/>
            <a:ext cx="411292" cy="472625"/>
          </a:xfrm>
          <a:prstGeom prst="rect">
            <a:avLst/>
          </a:prstGeom>
        </p:spPr>
      </p:pic>
      <p:sp>
        <p:nvSpPr>
          <p:cNvPr id="15" name="Title 1"/>
          <p:cNvSpPr txBox="1">
            <a:spLocks/>
          </p:cNvSpPr>
          <p:nvPr/>
        </p:nvSpPr>
        <p:spPr>
          <a:xfrm>
            <a:off x="523499" y="1188357"/>
            <a:ext cx="7886700" cy="748855"/>
          </a:xfrm>
          <a:prstGeom prst="rect">
            <a:avLst/>
          </a:prstGeom>
        </p:spPr>
        <p:txBody>
          <a:bodyPr vert="horz" lIns="91440" tIns="45720" rIns="91440" bIns="45720" rtlCol="0" anchor="b">
            <a:normAutofit fontScale="85000" lnSpcReduction="20000"/>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GB" sz="6600" b="1" dirty="0" smtClean="0">
                <a:solidFill>
                  <a:srgbClr val="44546A"/>
                </a:solidFill>
                <a:latin typeface="Rockwell" panose="02060603020205020403" pitchFamily="18" charset="0"/>
                <a:cs typeface="MV Boli" panose="02000500030200090000" pitchFamily="2" charset="0"/>
              </a:rPr>
              <a:t>Aims for this session</a:t>
            </a:r>
            <a:endParaRPr lang="en-GB" sz="6600" b="1" dirty="0">
              <a:solidFill>
                <a:srgbClr val="44546A"/>
              </a:solidFill>
              <a:latin typeface="Rockwell" panose="02060603020205020403" pitchFamily="18" charset="0"/>
              <a:cs typeface="MV Boli" panose="02000500030200090000" pitchFamily="2" charset="0"/>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654" y="2435237"/>
            <a:ext cx="411292" cy="472625"/>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654" y="2920562"/>
            <a:ext cx="411292" cy="472625"/>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654" y="3433763"/>
            <a:ext cx="411292" cy="472625"/>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5975" y="3988929"/>
            <a:ext cx="411292" cy="472625"/>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5975" y="4376955"/>
            <a:ext cx="411292" cy="472625"/>
          </a:xfrm>
          <a:prstGeom prst="rect">
            <a:avLst/>
          </a:prstGeom>
        </p:spPr>
      </p:pic>
    </p:spTree>
    <p:extLst>
      <p:ext uri="{BB962C8B-B14F-4D97-AF65-F5344CB8AC3E}">
        <p14:creationId xmlns:p14="http://schemas.microsoft.com/office/powerpoint/2010/main" val="292061265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5" name="Picture 4"/>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410127" y="314755"/>
            <a:ext cx="1609584" cy="708574"/>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3986" y="87313"/>
            <a:ext cx="1696614" cy="1122363"/>
          </a:xfrm>
          <a:prstGeom prst="rect">
            <a:avLst/>
          </a:prstGeom>
        </p:spPr>
      </p:pic>
      <p:sp>
        <p:nvSpPr>
          <p:cNvPr id="7" name="Rectangle 6"/>
          <p:cNvSpPr/>
          <p:nvPr/>
        </p:nvSpPr>
        <p:spPr>
          <a:xfrm>
            <a:off x="762000" y="2202716"/>
            <a:ext cx="8255000" cy="2062103"/>
          </a:xfrm>
          <a:prstGeom prst="rect">
            <a:avLst/>
          </a:prstGeom>
        </p:spPr>
        <p:txBody>
          <a:bodyPr wrap="square">
            <a:spAutoFit/>
          </a:bodyPr>
          <a:lstStyle/>
          <a:p>
            <a:r>
              <a:rPr lang="en-GB" sz="3200" dirty="0" smtClean="0">
                <a:solidFill>
                  <a:schemeClr val="tx2"/>
                </a:solidFill>
                <a:latin typeface="Rockwell" panose="02060603020205020403" pitchFamily="18" charset="0"/>
              </a:rPr>
              <a:t>“the </a:t>
            </a:r>
            <a:r>
              <a:rPr lang="en-GB" sz="3200" dirty="0">
                <a:solidFill>
                  <a:schemeClr val="tx2"/>
                </a:solidFill>
                <a:latin typeface="Rockwell" panose="02060603020205020403" pitchFamily="18" charset="0"/>
              </a:rPr>
              <a:t>introduction of compulsory language learning has not </a:t>
            </a:r>
            <a:r>
              <a:rPr lang="en-GB" sz="3200" dirty="0" smtClean="0">
                <a:solidFill>
                  <a:schemeClr val="tx2"/>
                </a:solidFill>
                <a:latin typeface="Rockwell" panose="02060603020205020403" pitchFamily="18" charset="0"/>
              </a:rPr>
              <a:t>yet stimulated </a:t>
            </a:r>
            <a:r>
              <a:rPr lang="en-GB" sz="3200" dirty="0">
                <a:solidFill>
                  <a:schemeClr val="tx2"/>
                </a:solidFill>
                <a:latin typeface="Rockwell" panose="02060603020205020403" pitchFamily="18" charset="0"/>
              </a:rPr>
              <a:t>increased contact between language teachers in state primary and secondary schools</a:t>
            </a:r>
            <a:r>
              <a:rPr lang="en-GB" sz="3200" dirty="0" smtClean="0">
                <a:solidFill>
                  <a:schemeClr val="tx2"/>
                </a:solidFill>
                <a:latin typeface="Rockwell" panose="02060603020205020403" pitchFamily="18" charset="0"/>
              </a:rPr>
              <a:t>.”</a:t>
            </a:r>
            <a:endParaRPr lang="en-GB" sz="3200" dirty="0">
              <a:solidFill>
                <a:schemeClr val="tx2"/>
              </a:solidFill>
              <a:latin typeface="Rockwell" panose="02060603020205020403" pitchFamily="18" charset="0"/>
            </a:endParaRPr>
          </a:p>
        </p:txBody>
      </p:sp>
      <p:sp>
        <p:nvSpPr>
          <p:cNvPr id="8" name="Rectangle 7"/>
          <p:cNvSpPr/>
          <p:nvPr/>
        </p:nvSpPr>
        <p:spPr>
          <a:xfrm>
            <a:off x="4274985" y="4944258"/>
            <a:ext cx="4590359" cy="461665"/>
          </a:xfrm>
          <a:prstGeom prst="rect">
            <a:avLst/>
          </a:prstGeom>
        </p:spPr>
        <p:txBody>
          <a:bodyPr wrap="none">
            <a:spAutoFit/>
          </a:bodyPr>
          <a:lstStyle/>
          <a:p>
            <a:r>
              <a:rPr lang="en-GB" sz="2400" i="1" dirty="0" smtClean="0">
                <a:solidFill>
                  <a:schemeClr val="tx2"/>
                </a:solidFill>
              </a:rPr>
              <a:t>p.69, </a:t>
            </a:r>
            <a:r>
              <a:rPr lang="en-GB" sz="2400" i="1" dirty="0">
                <a:solidFill>
                  <a:schemeClr val="tx2"/>
                </a:solidFill>
              </a:rPr>
              <a:t>Language Trends Survey 2015</a:t>
            </a:r>
          </a:p>
        </p:txBody>
      </p:sp>
      <p:sp>
        <p:nvSpPr>
          <p:cNvPr id="9" name="Title 6"/>
          <p:cNvSpPr txBox="1">
            <a:spLocks/>
          </p:cNvSpPr>
          <p:nvPr/>
        </p:nvSpPr>
        <p:spPr>
          <a:xfrm>
            <a:off x="521772" y="1434335"/>
            <a:ext cx="7886700" cy="50802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600" b="1" dirty="0" smtClean="0">
                <a:solidFill>
                  <a:schemeClr val="tx2"/>
                </a:solidFill>
                <a:latin typeface="Rockwell" panose="02060603020205020403" pitchFamily="18" charset="0"/>
                <a:cs typeface="MV Boli" panose="02000500030200090000" pitchFamily="2" charset="0"/>
              </a:rPr>
              <a:t>Transition</a:t>
            </a:r>
            <a:endParaRPr lang="en-GB" sz="3600" b="1" dirty="0">
              <a:solidFill>
                <a:schemeClr val="tx2"/>
              </a:solidFill>
              <a:latin typeface="Rockwell" panose="02060603020205020403" pitchFamily="18" charset="0"/>
              <a:cs typeface="MV Boli" panose="02000500030200090000" pitchFamily="2" charset="0"/>
            </a:endParaRPr>
          </a:p>
        </p:txBody>
      </p:sp>
    </p:spTree>
    <p:extLst>
      <p:ext uri="{BB962C8B-B14F-4D97-AF65-F5344CB8AC3E}">
        <p14:creationId xmlns:p14="http://schemas.microsoft.com/office/powerpoint/2010/main" val="94531817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5" name="Picture 4"/>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410127" y="314755"/>
            <a:ext cx="1609584" cy="708574"/>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3986" y="87313"/>
            <a:ext cx="1696614" cy="1122363"/>
          </a:xfrm>
          <a:prstGeom prst="rect">
            <a:avLst/>
          </a:prstGeom>
        </p:spPr>
      </p:pic>
      <p:pic>
        <p:nvPicPr>
          <p:cNvPr id="9" name="Picture 8"/>
          <p:cNvPicPr>
            <a:picLocks noChangeAspect="1"/>
          </p:cNvPicPr>
          <p:nvPr/>
        </p:nvPicPr>
        <p:blipFill>
          <a:blip r:embed="rId5"/>
          <a:stretch>
            <a:fillRect/>
          </a:stretch>
        </p:blipFill>
        <p:spPr>
          <a:xfrm>
            <a:off x="2006600" y="1047751"/>
            <a:ext cx="5130799" cy="4548122"/>
          </a:xfrm>
          <a:prstGeom prst="rect">
            <a:avLst/>
          </a:prstGeom>
        </p:spPr>
      </p:pic>
      <p:sp>
        <p:nvSpPr>
          <p:cNvPr id="10" name="Rounded Rectangular Callout 9"/>
          <p:cNvSpPr/>
          <p:nvPr/>
        </p:nvSpPr>
        <p:spPr>
          <a:xfrm>
            <a:off x="5995564" y="2316163"/>
            <a:ext cx="2489200" cy="1626041"/>
          </a:xfrm>
          <a:prstGeom prst="wedgeRoundRectCallou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smtClean="0">
                <a:solidFill>
                  <a:srgbClr val="FFC000"/>
                </a:solidFill>
                <a:latin typeface="MV Boli" panose="02000500030200090000" pitchFamily="2" charset="0"/>
                <a:cs typeface="MV Boli" panose="02000500030200090000" pitchFamily="2" charset="0"/>
              </a:rPr>
              <a:t>It’s good to talk!</a:t>
            </a:r>
            <a:endParaRPr lang="en-GB" sz="4000" b="1" dirty="0">
              <a:solidFill>
                <a:srgbClr val="FFC000"/>
              </a:solidFill>
              <a:latin typeface="MV Boli" panose="02000500030200090000" pitchFamily="2" charset="0"/>
              <a:cs typeface="MV Boli" panose="02000500030200090000" pitchFamily="2" charset="0"/>
            </a:endParaRPr>
          </a:p>
        </p:txBody>
      </p:sp>
      <p:sp>
        <p:nvSpPr>
          <p:cNvPr id="11" name="Rounded Rectangular Callout 10"/>
          <p:cNvSpPr/>
          <p:nvPr/>
        </p:nvSpPr>
        <p:spPr>
          <a:xfrm>
            <a:off x="213307" y="3162300"/>
            <a:ext cx="2489200" cy="2000251"/>
          </a:xfrm>
          <a:prstGeom prst="wedgeRoundRectCallout">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smtClean="0">
                <a:solidFill>
                  <a:schemeClr val="bg1"/>
                </a:solidFill>
                <a:latin typeface="MV Boli" panose="02000500030200090000" pitchFamily="2" charset="0"/>
                <a:cs typeface="MV Boli" panose="02000500030200090000" pitchFamily="2" charset="0"/>
              </a:rPr>
              <a:t>It’s bad not to talk!</a:t>
            </a:r>
            <a:endParaRPr lang="en-GB" sz="4000" b="1" dirty="0">
              <a:solidFill>
                <a:schemeClr val="bg1"/>
              </a:solidFill>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413704034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5" name="Picture 4"/>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410127" y="314755"/>
            <a:ext cx="1609584" cy="708574"/>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3986" y="87313"/>
            <a:ext cx="1696614" cy="1122363"/>
          </a:xfrm>
          <a:prstGeom prst="rect">
            <a:avLst/>
          </a:prstGeom>
        </p:spPr>
      </p:pic>
      <p:sp>
        <p:nvSpPr>
          <p:cNvPr id="7" name="Title 1"/>
          <p:cNvSpPr txBox="1">
            <a:spLocks/>
          </p:cNvSpPr>
          <p:nvPr/>
        </p:nvSpPr>
        <p:spPr>
          <a:xfrm>
            <a:off x="438150" y="883748"/>
            <a:ext cx="8229600" cy="1143000"/>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GB" b="1" dirty="0" smtClean="0">
                <a:solidFill>
                  <a:schemeClr val="tx2"/>
                </a:solidFill>
                <a:latin typeface="Rockwell" panose="02060603020205020403" pitchFamily="18" charset="0"/>
                <a:cs typeface="MV Boli" panose="02000500030200090000" pitchFamily="2" charset="0"/>
              </a:rPr>
              <a:t>Transition</a:t>
            </a:r>
            <a:endParaRPr lang="en-GB" b="1" dirty="0">
              <a:solidFill>
                <a:schemeClr val="tx2"/>
              </a:solidFill>
              <a:latin typeface="Rockwell" panose="02060603020205020403" pitchFamily="18" charset="0"/>
              <a:cs typeface="MV Boli" panose="02000500030200090000" pitchFamily="2" charset="0"/>
            </a:endParaRPr>
          </a:p>
        </p:txBody>
      </p:sp>
      <p:sp>
        <p:nvSpPr>
          <p:cNvPr id="8" name="Content Placeholder 2"/>
          <p:cNvSpPr txBox="1">
            <a:spLocks/>
          </p:cNvSpPr>
          <p:nvPr/>
        </p:nvSpPr>
        <p:spPr>
          <a:xfrm>
            <a:off x="552203" y="2026748"/>
            <a:ext cx="8229600" cy="4525963"/>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GB" sz="2400" dirty="0" smtClean="0">
                <a:solidFill>
                  <a:schemeClr val="tx2"/>
                </a:solidFill>
                <a:latin typeface="Rockwell" panose="02060603020205020403" pitchFamily="18" charset="0"/>
                <a:cs typeface="Arial" panose="020B0604020202020204" pitchFamily="34" charset="0"/>
              </a:rPr>
              <a:t>How do we (best) assess on transition going forward?</a:t>
            </a:r>
            <a:endParaRPr lang="en-GB" sz="2400" dirty="0">
              <a:solidFill>
                <a:schemeClr val="tx2"/>
              </a:solidFill>
              <a:latin typeface="Rockwell" panose="02060603020205020403" pitchFamily="18" charset="0"/>
              <a:cs typeface="Arial" panose="020B0604020202020204" pitchFamily="34" charset="0"/>
            </a:endParaRPr>
          </a:p>
        </p:txBody>
      </p:sp>
      <p:sp>
        <p:nvSpPr>
          <p:cNvPr id="9" name="TextBox 8"/>
          <p:cNvSpPr txBox="1"/>
          <p:nvPr/>
        </p:nvSpPr>
        <p:spPr>
          <a:xfrm>
            <a:off x="644236" y="2722418"/>
            <a:ext cx="7626928" cy="3539430"/>
          </a:xfrm>
          <a:prstGeom prst="rect">
            <a:avLst/>
          </a:prstGeom>
          <a:noFill/>
        </p:spPr>
        <p:txBody>
          <a:bodyPr wrap="square" rtlCol="0">
            <a:spAutoFit/>
          </a:bodyPr>
          <a:lstStyle/>
          <a:p>
            <a:pPr marL="285750" indent="-285750">
              <a:buFont typeface="Wingdings" panose="05000000000000000000" pitchFamily="2" charset="2"/>
              <a:buChar char="q"/>
            </a:pPr>
            <a:r>
              <a:rPr lang="en-GB" sz="2800" dirty="0" smtClean="0">
                <a:solidFill>
                  <a:schemeClr val="tx2"/>
                </a:solidFill>
                <a:latin typeface="Rockwell" panose="02060603020205020403" pitchFamily="18" charset="0"/>
              </a:rPr>
              <a:t> A piece of writing produced in the summer term sent up to the Y7 teacher</a:t>
            </a:r>
          </a:p>
          <a:p>
            <a:pPr marL="285750" indent="-285750">
              <a:buFont typeface="Wingdings" panose="05000000000000000000" pitchFamily="2" charset="2"/>
              <a:buChar char="q"/>
            </a:pPr>
            <a:endParaRPr lang="en-GB" sz="2800" dirty="0" smtClean="0">
              <a:solidFill>
                <a:schemeClr val="tx2"/>
              </a:solidFill>
              <a:latin typeface="Rockwell" panose="02060603020205020403" pitchFamily="18" charset="0"/>
            </a:endParaRPr>
          </a:p>
          <a:p>
            <a:pPr marL="285750" indent="-285750">
              <a:buFont typeface="Wingdings" panose="05000000000000000000" pitchFamily="2" charset="2"/>
              <a:buChar char="q"/>
            </a:pPr>
            <a:r>
              <a:rPr lang="en-GB" sz="2800" dirty="0" smtClean="0">
                <a:solidFill>
                  <a:schemeClr val="tx2"/>
                </a:solidFill>
                <a:latin typeface="Rockwell" panose="02060603020205020403" pitchFamily="18" charset="0"/>
              </a:rPr>
              <a:t> A language specific baseline assessment in September of Y7</a:t>
            </a:r>
          </a:p>
          <a:p>
            <a:pPr marL="285750" indent="-285750">
              <a:buFont typeface="Wingdings" panose="05000000000000000000" pitchFamily="2" charset="2"/>
              <a:buChar char="q"/>
            </a:pPr>
            <a:endParaRPr lang="en-GB" sz="2800" dirty="0" smtClean="0">
              <a:solidFill>
                <a:schemeClr val="tx2"/>
              </a:solidFill>
              <a:latin typeface="Rockwell" panose="02060603020205020403" pitchFamily="18" charset="0"/>
            </a:endParaRPr>
          </a:p>
          <a:p>
            <a:pPr marL="285750" indent="-285750">
              <a:buFont typeface="Wingdings" panose="05000000000000000000" pitchFamily="2" charset="2"/>
              <a:buChar char="q"/>
            </a:pPr>
            <a:r>
              <a:rPr lang="en-GB" sz="2800" dirty="0" smtClean="0">
                <a:solidFill>
                  <a:schemeClr val="tx2"/>
                </a:solidFill>
                <a:latin typeface="Rockwell" panose="02060603020205020403" pitchFamily="18" charset="0"/>
              </a:rPr>
              <a:t> A non-language specific assessment in September of Y7</a:t>
            </a:r>
            <a:endParaRPr lang="en-GB" sz="2800" dirty="0">
              <a:solidFill>
                <a:schemeClr val="tx2"/>
              </a:solidFill>
              <a:latin typeface="Rockwell" panose="02060603020205020403" pitchFamily="18" charset="0"/>
            </a:endParaRPr>
          </a:p>
        </p:txBody>
      </p:sp>
    </p:spTree>
    <p:extLst>
      <p:ext uri="{BB962C8B-B14F-4D97-AF65-F5344CB8AC3E}">
        <p14:creationId xmlns:p14="http://schemas.microsoft.com/office/powerpoint/2010/main" val="2303446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5" name="Picture 4"/>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410127" y="314755"/>
            <a:ext cx="1609584" cy="708574"/>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3986" y="87313"/>
            <a:ext cx="1696614" cy="1122363"/>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14392" b="34360"/>
          <a:stretch/>
        </p:blipFill>
        <p:spPr>
          <a:xfrm>
            <a:off x="2146053" y="1352005"/>
            <a:ext cx="4813793" cy="5076160"/>
          </a:xfrm>
          <a:prstGeom prst="rect">
            <a:avLst/>
          </a:prstGeom>
          <a:ln w="127000" cap="sq">
            <a:solidFill>
              <a:schemeClr val="tx2"/>
            </a:solidFill>
            <a:miter lim="800000"/>
          </a:ln>
          <a:effectLst>
            <a:outerShdw blurRad="57150" dist="50800" dir="2700000" algn="tl" rotWithShape="0">
              <a:srgbClr val="000000">
                <a:alpha val="40000"/>
              </a:srgbClr>
            </a:outerShdw>
          </a:effectLst>
        </p:spPr>
      </p:pic>
      <p:sp>
        <p:nvSpPr>
          <p:cNvPr id="11" name="Title 6"/>
          <p:cNvSpPr txBox="1">
            <a:spLocks/>
          </p:cNvSpPr>
          <p:nvPr/>
        </p:nvSpPr>
        <p:spPr>
          <a:xfrm>
            <a:off x="316089" y="137841"/>
            <a:ext cx="8229600"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dirty="0" smtClean="0">
                <a:solidFill>
                  <a:schemeClr val="tx2"/>
                </a:solidFill>
                <a:latin typeface="Rockwell" panose="02060603020205020403" pitchFamily="18" charset="0"/>
                <a:cs typeface="MV Boli" panose="02000500030200090000" pitchFamily="2" charset="0"/>
              </a:rPr>
              <a:t>Y6 writing</a:t>
            </a:r>
            <a:endParaRPr lang="en-GB" dirty="0">
              <a:solidFill>
                <a:schemeClr val="tx2"/>
              </a:solidFill>
              <a:latin typeface="Rockwell" panose="02060603020205020403" pitchFamily="18" charset="0"/>
              <a:cs typeface="MV Boli" panose="02000500030200090000" pitchFamily="2" charset="0"/>
            </a:endParaRPr>
          </a:p>
        </p:txBody>
      </p:sp>
    </p:spTree>
    <p:extLst>
      <p:ext uri="{BB962C8B-B14F-4D97-AF65-F5344CB8AC3E}">
        <p14:creationId xmlns:p14="http://schemas.microsoft.com/office/powerpoint/2010/main" val="42392217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5" name="Picture 4"/>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410127" y="314755"/>
            <a:ext cx="1609584" cy="708574"/>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3986" y="87313"/>
            <a:ext cx="1696614" cy="1122363"/>
          </a:xfrm>
          <a:prstGeom prst="rect">
            <a:avLst/>
          </a:prstGeom>
        </p:spPr>
      </p:pic>
      <p:sp>
        <p:nvSpPr>
          <p:cNvPr id="13" name="Content Placeholder 7"/>
          <p:cNvSpPr txBox="1">
            <a:spLocks/>
          </p:cNvSpPr>
          <p:nvPr/>
        </p:nvSpPr>
        <p:spPr>
          <a:xfrm>
            <a:off x="749300" y="2041731"/>
            <a:ext cx="8229600" cy="4876800"/>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285750" indent="-285750" algn="l">
              <a:buFont typeface="Arial" panose="020B0604020202020204" pitchFamily="34" charset="0"/>
              <a:buChar char="•"/>
            </a:pPr>
            <a:r>
              <a:rPr lang="en-GB" sz="2800" b="1" dirty="0" smtClean="0">
                <a:solidFill>
                  <a:srgbClr val="44546A"/>
                </a:solidFill>
                <a:latin typeface="Rockwell" panose="02060603020205020403" pitchFamily="18" charset="0"/>
                <a:cs typeface="Arial" panose="020B0604020202020204" pitchFamily="34" charset="0"/>
              </a:rPr>
              <a:t>Why we need a joined up approach</a:t>
            </a:r>
          </a:p>
          <a:p>
            <a:pPr marL="285750" indent="-285750" algn="l">
              <a:buFont typeface="Arial" panose="020B0604020202020204" pitchFamily="34" charset="0"/>
              <a:buChar char="•"/>
            </a:pPr>
            <a:r>
              <a:rPr lang="en-GB" sz="2800" b="1" dirty="0" smtClean="0">
                <a:solidFill>
                  <a:srgbClr val="44546A"/>
                </a:solidFill>
                <a:latin typeface="Rockwell" panose="02060603020205020403" pitchFamily="18" charset="0"/>
                <a:cs typeface="Arial" panose="020B0604020202020204" pitchFamily="34" charset="0"/>
              </a:rPr>
              <a:t>Examples (Grammar / Speaking)</a:t>
            </a:r>
          </a:p>
          <a:p>
            <a:pPr marL="285750" indent="-285750" algn="l">
              <a:buFont typeface="Arial" panose="020B0604020202020204" pitchFamily="34" charset="0"/>
              <a:buChar char="•"/>
            </a:pPr>
            <a:r>
              <a:rPr lang="en-GB" sz="2800" b="1" dirty="0" smtClean="0">
                <a:solidFill>
                  <a:srgbClr val="44546A"/>
                </a:solidFill>
                <a:latin typeface="Rockwell" panose="02060603020205020403" pitchFamily="18" charset="0"/>
                <a:cs typeface="Arial" panose="020B0604020202020204" pitchFamily="34" charset="0"/>
              </a:rPr>
              <a:t>Basis for the Steps framework</a:t>
            </a:r>
          </a:p>
          <a:p>
            <a:pPr marL="285750" indent="-285750" algn="l">
              <a:buFont typeface="Arial" panose="020B0604020202020204" pitchFamily="34" charset="0"/>
              <a:buChar char="•"/>
            </a:pPr>
            <a:r>
              <a:rPr lang="en-GB" sz="2800" b="1" dirty="0" smtClean="0">
                <a:solidFill>
                  <a:srgbClr val="44546A"/>
                </a:solidFill>
                <a:latin typeface="Rockwell" panose="02060603020205020403" pitchFamily="18" charset="0"/>
                <a:cs typeface="Arial" panose="020B0604020202020204" pitchFamily="34" charset="0"/>
              </a:rPr>
              <a:t>Pupil-friendly statements</a:t>
            </a:r>
          </a:p>
          <a:p>
            <a:pPr marL="285750" indent="-285750" algn="l">
              <a:buFont typeface="Arial" panose="020B0604020202020204" pitchFamily="34" charset="0"/>
              <a:buChar char="•"/>
            </a:pPr>
            <a:r>
              <a:rPr lang="en-GB" sz="2800" b="1" dirty="0" smtClean="0">
                <a:solidFill>
                  <a:srgbClr val="44546A"/>
                </a:solidFill>
                <a:latin typeface="Rockwell" panose="02060603020205020403" pitchFamily="18" charset="0"/>
                <a:cs typeface="Arial" panose="020B0604020202020204" pitchFamily="34" charset="0"/>
              </a:rPr>
              <a:t>Additional strands (Verbs and Vocabulary)</a:t>
            </a:r>
          </a:p>
          <a:p>
            <a:pPr marL="285750" indent="-285750" algn="l">
              <a:buFont typeface="Arial" panose="020B0604020202020204" pitchFamily="34" charset="0"/>
              <a:buChar char="•"/>
            </a:pPr>
            <a:r>
              <a:rPr lang="en-GB" sz="2800" b="1" dirty="0" smtClean="0">
                <a:solidFill>
                  <a:srgbClr val="44546A"/>
                </a:solidFill>
                <a:latin typeface="Rockwell" panose="02060603020205020403" pitchFamily="18" charset="0"/>
                <a:cs typeface="Arial" panose="020B0604020202020204" pitchFamily="34" charset="0"/>
              </a:rPr>
              <a:t>Sample tasks</a:t>
            </a:r>
          </a:p>
          <a:p>
            <a:pPr marL="285750" indent="-285750" algn="l">
              <a:buFont typeface="Arial" panose="020B0604020202020204" pitchFamily="34" charset="0"/>
              <a:buChar char="•"/>
            </a:pPr>
            <a:r>
              <a:rPr lang="en-GB" sz="2800" b="1" dirty="0" smtClean="0">
                <a:solidFill>
                  <a:srgbClr val="44546A"/>
                </a:solidFill>
                <a:latin typeface="Rockwell" panose="02060603020205020403" pitchFamily="18" charset="0"/>
                <a:cs typeface="Arial" panose="020B0604020202020204" pitchFamily="34" charset="0"/>
              </a:rPr>
              <a:t>Transition</a:t>
            </a:r>
            <a:endParaRPr lang="en-GB" sz="2800" b="1" dirty="0">
              <a:solidFill>
                <a:srgbClr val="44546A"/>
              </a:solidFill>
              <a:latin typeface="Rockwell" panose="02060603020205020403" pitchFamily="18" charset="0"/>
              <a:cs typeface="Arial" panose="020B0604020202020204" pitchFamily="34" charset="0"/>
            </a:endParaRPr>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654" y="1949912"/>
            <a:ext cx="411292" cy="472625"/>
          </a:xfrm>
          <a:prstGeom prst="rect">
            <a:avLst/>
          </a:prstGeom>
        </p:spPr>
      </p:pic>
      <p:sp>
        <p:nvSpPr>
          <p:cNvPr id="15" name="Title 1"/>
          <p:cNvSpPr txBox="1">
            <a:spLocks/>
          </p:cNvSpPr>
          <p:nvPr/>
        </p:nvSpPr>
        <p:spPr>
          <a:xfrm>
            <a:off x="523499" y="1188357"/>
            <a:ext cx="7886700" cy="748855"/>
          </a:xfrm>
          <a:prstGeom prst="rect">
            <a:avLst/>
          </a:prstGeom>
        </p:spPr>
        <p:txBody>
          <a:bodyPr vert="horz" lIns="91440" tIns="45720" rIns="91440" bIns="45720" rtlCol="0" anchor="b">
            <a:normAutofit fontScale="85000" lnSpcReduction="20000"/>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GB" sz="6600" b="1" dirty="0" smtClean="0">
                <a:solidFill>
                  <a:srgbClr val="44546A"/>
                </a:solidFill>
                <a:latin typeface="Rockwell" panose="02060603020205020403" pitchFamily="18" charset="0"/>
                <a:cs typeface="MV Boli" panose="02000500030200090000" pitchFamily="2" charset="0"/>
              </a:rPr>
              <a:t>Aims for this session</a:t>
            </a:r>
            <a:endParaRPr lang="en-GB" sz="6600" b="1" dirty="0">
              <a:solidFill>
                <a:srgbClr val="44546A"/>
              </a:solidFill>
              <a:latin typeface="Rockwell" panose="02060603020205020403" pitchFamily="18" charset="0"/>
              <a:cs typeface="MV Boli" panose="02000500030200090000" pitchFamily="2" charset="0"/>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654" y="2435237"/>
            <a:ext cx="411292" cy="472625"/>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654" y="2920562"/>
            <a:ext cx="411292" cy="472625"/>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654" y="3433763"/>
            <a:ext cx="411292" cy="472625"/>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5975" y="3988929"/>
            <a:ext cx="411292" cy="472625"/>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5975" y="4376955"/>
            <a:ext cx="411292" cy="472625"/>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3499" y="4904133"/>
            <a:ext cx="411292" cy="472625"/>
          </a:xfrm>
          <a:prstGeom prst="rect">
            <a:avLst/>
          </a:prstGeom>
        </p:spPr>
      </p:pic>
    </p:spTree>
    <p:extLst>
      <p:ext uri="{BB962C8B-B14F-4D97-AF65-F5344CB8AC3E}">
        <p14:creationId xmlns:p14="http://schemas.microsoft.com/office/powerpoint/2010/main" val="381327844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5" name="Picture 4"/>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410127" y="314755"/>
            <a:ext cx="1609584" cy="708574"/>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3986" y="87313"/>
            <a:ext cx="1696614" cy="1122363"/>
          </a:xfrm>
          <a:prstGeom prst="rect">
            <a:avLst/>
          </a:prstGeom>
        </p:spPr>
      </p:pic>
      <p:pic>
        <p:nvPicPr>
          <p:cNvPr id="7" name="Picture 6"/>
          <p:cNvPicPr>
            <a:picLocks noChangeAspect="1"/>
          </p:cNvPicPr>
          <p:nvPr/>
        </p:nvPicPr>
        <p:blipFill>
          <a:blip r:embed="rId5"/>
          <a:stretch>
            <a:fillRect/>
          </a:stretch>
        </p:blipFill>
        <p:spPr>
          <a:xfrm>
            <a:off x="1719170" y="1731903"/>
            <a:ext cx="5495355" cy="4510193"/>
          </a:xfrm>
          <a:prstGeom prst="rect">
            <a:avLst/>
          </a:prstGeom>
        </p:spPr>
      </p:pic>
      <p:sp>
        <p:nvSpPr>
          <p:cNvPr id="8" name="TextBox 7"/>
          <p:cNvSpPr txBox="1"/>
          <p:nvPr/>
        </p:nvSpPr>
        <p:spPr>
          <a:xfrm>
            <a:off x="1358916" y="1023329"/>
            <a:ext cx="6215865" cy="769441"/>
          </a:xfrm>
          <a:prstGeom prst="rect">
            <a:avLst/>
          </a:prstGeom>
          <a:noFill/>
        </p:spPr>
        <p:txBody>
          <a:bodyPr wrap="square" rtlCol="0">
            <a:spAutoFit/>
          </a:bodyPr>
          <a:lstStyle/>
          <a:p>
            <a:pPr algn="ctr"/>
            <a:r>
              <a:rPr lang="en-GB" sz="4400" b="1" dirty="0" smtClean="0">
                <a:solidFill>
                  <a:schemeClr val="tx1">
                    <a:lumMod val="85000"/>
                    <a:lumOff val="15000"/>
                  </a:schemeClr>
                </a:solidFill>
                <a:latin typeface="Rockwell" panose="02060603020205020403" pitchFamily="18" charset="0"/>
              </a:rPr>
              <a:t>Let’s not forget…</a:t>
            </a:r>
            <a:endParaRPr lang="en-GB" sz="4400" b="1" dirty="0">
              <a:solidFill>
                <a:schemeClr val="tx1">
                  <a:lumMod val="85000"/>
                  <a:lumOff val="15000"/>
                </a:schemeClr>
              </a:solidFill>
              <a:latin typeface="Rockwell" panose="02060603020205020403" pitchFamily="18" charset="0"/>
            </a:endParaRPr>
          </a:p>
        </p:txBody>
      </p:sp>
      <p:sp>
        <p:nvSpPr>
          <p:cNvPr id="2" name="Rectangle 1"/>
          <p:cNvSpPr/>
          <p:nvPr/>
        </p:nvSpPr>
        <p:spPr>
          <a:xfrm>
            <a:off x="1121078" y="6309073"/>
            <a:ext cx="7857821" cy="369332"/>
          </a:xfrm>
          <a:prstGeom prst="rect">
            <a:avLst/>
          </a:prstGeom>
        </p:spPr>
        <p:txBody>
          <a:bodyPr wrap="square">
            <a:spAutoFit/>
          </a:bodyPr>
          <a:lstStyle/>
          <a:p>
            <a:r>
              <a:rPr lang="en-GB" dirty="0">
                <a:hlinkClick r:id="rId6"/>
              </a:rPr>
              <a:t>http://</a:t>
            </a:r>
            <a:r>
              <a:rPr lang="en-GB" dirty="0" smtClean="0">
                <a:hlinkClick r:id="rId6"/>
              </a:rPr>
              <a:t>www.rachelhawkes.com/PandT/Assessment_2015/Assess2015.php</a:t>
            </a:r>
            <a:r>
              <a:rPr lang="en-GB" dirty="0" smtClean="0"/>
              <a:t> </a:t>
            </a:r>
            <a:endParaRPr lang="en-GB" dirty="0"/>
          </a:p>
        </p:txBody>
      </p:sp>
    </p:spTree>
    <p:extLst>
      <p:ext uri="{BB962C8B-B14F-4D97-AF65-F5344CB8AC3E}">
        <p14:creationId xmlns:p14="http://schemas.microsoft.com/office/powerpoint/2010/main" val="195741796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Segoe UI Black" panose="020B0A02040204020203" pitchFamily="34" charset="0"/>
                <a:ea typeface="Segoe UI Black" panose="020B0A02040204020203" pitchFamily="34" charset="0"/>
                <a:cs typeface="Segoe UI Black" panose="020B0A02040204020203" pitchFamily="34" charset="0"/>
              </a:rPr>
              <a:t>What next?</a:t>
            </a:r>
            <a:endParaRPr lang="en-GB" dirty="0">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3" name="Content Placeholder 2"/>
          <p:cNvSpPr>
            <a:spLocks noGrp="1"/>
          </p:cNvSpPr>
          <p:nvPr>
            <p:ph idx="1"/>
          </p:nvPr>
        </p:nvSpPr>
        <p:spPr>
          <a:xfrm>
            <a:off x="446442" y="2241700"/>
            <a:ext cx="8229600" cy="4876800"/>
          </a:xfrm>
        </p:spPr>
        <p:txBody>
          <a:bodyPr>
            <a:normAutofit fontScale="70000" lnSpcReduction="20000"/>
          </a:bodyPr>
          <a:lstStyle/>
          <a:p>
            <a:pPr marL="0" indent="0">
              <a:buNone/>
            </a:pPr>
            <a:r>
              <a:rPr lang="en-GB" b="1" dirty="0" smtClean="0">
                <a:solidFill>
                  <a:schemeClr val="tx2"/>
                </a:solidFill>
                <a:latin typeface="Arial" panose="020B0604020202020204" pitchFamily="34" charset="0"/>
                <a:cs typeface="Arial" panose="020B0604020202020204" pitchFamily="34" charset="0"/>
              </a:rPr>
              <a:t>KS2 </a:t>
            </a:r>
            <a:r>
              <a:rPr lang="en-GB" b="1" dirty="0">
                <a:solidFill>
                  <a:schemeClr val="tx2"/>
                </a:solidFill>
                <a:latin typeface="Arial" panose="020B0604020202020204" pitchFamily="34" charset="0"/>
                <a:cs typeface="Arial" panose="020B0604020202020204" pitchFamily="34" charset="0"/>
              </a:rPr>
              <a:t>modules:</a:t>
            </a:r>
            <a:r>
              <a:rPr lang="en-GB" dirty="0">
                <a:solidFill>
                  <a:schemeClr val="tx2"/>
                </a:solidFill>
                <a:latin typeface="Arial" panose="020B0604020202020204" pitchFamily="34" charset="0"/>
                <a:cs typeface="Arial" panose="020B0604020202020204" pitchFamily="34" charset="0"/>
              </a:rPr>
              <a:t> on Grammar, Speaking, Writing &amp; Progression</a:t>
            </a:r>
          </a:p>
          <a:p>
            <a:pPr marL="0" indent="0">
              <a:buNone/>
            </a:pPr>
            <a:r>
              <a:rPr lang="en-GB" b="1" dirty="0">
                <a:solidFill>
                  <a:schemeClr val="tx2"/>
                </a:solidFill>
                <a:latin typeface="Arial" panose="020B0604020202020204" pitchFamily="34" charset="0"/>
                <a:cs typeface="Arial" panose="020B0604020202020204" pitchFamily="34" charset="0"/>
              </a:rPr>
              <a:t>KS2/3 module: </a:t>
            </a:r>
            <a:r>
              <a:rPr lang="en-GB" dirty="0">
                <a:solidFill>
                  <a:schemeClr val="tx2"/>
                </a:solidFill>
                <a:latin typeface="Arial" panose="020B0604020202020204" pitchFamily="34" charset="0"/>
                <a:cs typeface="Arial" panose="020B0604020202020204" pitchFamily="34" charset="0"/>
              </a:rPr>
              <a:t>on Transition, and</a:t>
            </a:r>
          </a:p>
          <a:p>
            <a:pPr marL="0" indent="0">
              <a:buNone/>
            </a:pPr>
            <a:r>
              <a:rPr lang="en-GB" b="1" dirty="0">
                <a:solidFill>
                  <a:schemeClr val="tx2"/>
                </a:solidFill>
                <a:latin typeface="Arial" panose="020B0604020202020204" pitchFamily="34" charset="0"/>
                <a:cs typeface="Arial" panose="020B0604020202020204" pitchFamily="34" charset="0"/>
              </a:rPr>
              <a:t>KS3 modules:</a:t>
            </a:r>
            <a:r>
              <a:rPr lang="en-GB" dirty="0">
                <a:solidFill>
                  <a:schemeClr val="tx2"/>
                </a:solidFill>
                <a:latin typeface="Arial" panose="020B0604020202020204" pitchFamily="34" charset="0"/>
                <a:cs typeface="Arial" panose="020B0604020202020204" pitchFamily="34" charset="0"/>
              </a:rPr>
              <a:t> on Literature, Spontaneous Speaking, Grammar &amp; Translation</a:t>
            </a:r>
          </a:p>
          <a:p>
            <a:pPr marL="0" indent="0">
              <a:buNone/>
            </a:pPr>
            <a:r>
              <a:rPr lang="en-GB" dirty="0">
                <a:solidFill>
                  <a:schemeClr val="tx2"/>
                </a:solidFill>
                <a:latin typeface="Arial" panose="020B0604020202020204" pitchFamily="34" charset="0"/>
                <a:cs typeface="Arial" panose="020B0604020202020204" pitchFamily="34" charset="0"/>
              </a:rPr>
              <a:t> </a:t>
            </a:r>
          </a:p>
          <a:p>
            <a:pPr marL="0" indent="0">
              <a:buNone/>
            </a:pPr>
            <a:r>
              <a:rPr lang="en-GB" b="1" dirty="0">
                <a:solidFill>
                  <a:schemeClr val="tx2"/>
                </a:solidFill>
                <a:latin typeface="Arial" panose="020B0604020202020204" pitchFamily="34" charset="0"/>
                <a:cs typeface="Arial" panose="020B0604020202020204" pitchFamily="34" charset="0"/>
              </a:rPr>
              <a:t>To these, in year 2 </a:t>
            </a:r>
            <a:r>
              <a:rPr lang="en-GB" b="1" dirty="0" smtClean="0">
                <a:solidFill>
                  <a:schemeClr val="tx2"/>
                </a:solidFill>
                <a:latin typeface="Arial" panose="020B0604020202020204" pitchFamily="34" charset="0"/>
                <a:cs typeface="Arial" panose="020B0604020202020204" pitchFamily="34" charset="0"/>
              </a:rPr>
              <a:t>have </a:t>
            </a:r>
            <a:r>
              <a:rPr lang="en-GB" b="1" dirty="0">
                <a:solidFill>
                  <a:schemeClr val="tx2"/>
                </a:solidFill>
                <a:latin typeface="Arial" panose="020B0604020202020204" pitchFamily="34" charset="0"/>
                <a:cs typeface="Arial" panose="020B0604020202020204" pitchFamily="34" charset="0"/>
              </a:rPr>
              <a:t>been added:</a:t>
            </a:r>
          </a:p>
          <a:p>
            <a:pPr marL="0" indent="0">
              <a:buNone/>
            </a:pPr>
            <a:r>
              <a:rPr lang="en-GB" b="1" dirty="0">
                <a:solidFill>
                  <a:schemeClr val="tx2"/>
                </a:solidFill>
                <a:latin typeface="Arial" panose="020B0604020202020204" pitchFamily="34" charset="0"/>
                <a:cs typeface="Arial" panose="020B0604020202020204" pitchFamily="34" charset="0"/>
              </a:rPr>
              <a:t>KS2/3 module: </a:t>
            </a:r>
            <a:r>
              <a:rPr lang="en-GB" b="1" u="sng" dirty="0">
                <a:solidFill>
                  <a:schemeClr val="tx2"/>
                </a:solidFill>
                <a:latin typeface="Arial" panose="020B0604020202020204" pitchFamily="34" charset="0"/>
                <a:cs typeface="Arial" panose="020B0604020202020204" pitchFamily="34" charset="0"/>
              </a:rPr>
              <a:t>Transition </a:t>
            </a:r>
            <a:r>
              <a:rPr lang="en-GB" b="1" u="sng" dirty="0" smtClean="0">
                <a:solidFill>
                  <a:schemeClr val="tx2"/>
                </a:solidFill>
                <a:latin typeface="Arial" panose="020B0604020202020204" pitchFamily="34" charset="0"/>
                <a:cs typeface="Arial" panose="020B0604020202020204" pitchFamily="34" charset="0"/>
              </a:rPr>
              <a:t>Toolkit </a:t>
            </a:r>
            <a:r>
              <a:rPr lang="en-GB" b="1" dirty="0" smtClean="0">
                <a:solidFill>
                  <a:schemeClr val="tx2"/>
                </a:solidFill>
                <a:latin typeface="Arial" panose="020B0604020202020204" pitchFamily="34" charset="0"/>
                <a:cs typeface="Arial" panose="020B0604020202020204" pitchFamily="34" charset="0"/>
              </a:rPr>
              <a:t/>
            </a:r>
            <a:br>
              <a:rPr lang="en-GB" b="1" dirty="0" smtClean="0">
                <a:solidFill>
                  <a:schemeClr val="tx2"/>
                </a:solidFill>
                <a:latin typeface="Arial" panose="020B0604020202020204" pitchFamily="34" charset="0"/>
                <a:cs typeface="Arial" panose="020B0604020202020204" pitchFamily="34" charset="0"/>
              </a:rPr>
            </a:br>
            <a:r>
              <a:rPr lang="en-GB" b="1" dirty="0" smtClean="0">
                <a:solidFill>
                  <a:schemeClr val="tx2"/>
                </a:solidFill>
                <a:latin typeface="Arial" panose="020B0604020202020204" pitchFamily="34" charset="0"/>
                <a:cs typeface="Arial" panose="020B0604020202020204" pitchFamily="34" charset="0"/>
              </a:rPr>
              <a:t>KS2 </a:t>
            </a:r>
            <a:r>
              <a:rPr lang="en-GB" b="1" dirty="0">
                <a:solidFill>
                  <a:schemeClr val="tx2"/>
                </a:solidFill>
                <a:latin typeface="Arial" panose="020B0604020202020204" pitchFamily="34" charset="0"/>
                <a:cs typeface="Arial" panose="020B0604020202020204" pitchFamily="34" charset="0"/>
              </a:rPr>
              <a:t>module: </a:t>
            </a:r>
            <a:r>
              <a:rPr lang="en-GB" b="1" u="sng" dirty="0">
                <a:solidFill>
                  <a:schemeClr val="tx2"/>
                </a:solidFill>
                <a:latin typeface="Arial" panose="020B0604020202020204" pitchFamily="34" charset="0"/>
                <a:cs typeface="Arial" panose="020B0604020202020204" pitchFamily="34" charset="0"/>
              </a:rPr>
              <a:t>Coordinator’s Handbook. </a:t>
            </a:r>
          </a:p>
          <a:p>
            <a:pPr marL="0" indent="0">
              <a:buNone/>
            </a:pPr>
            <a:r>
              <a:rPr lang="en-GB" dirty="0">
                <a:solidFill>
                  <a:schemeClr val="tx2"/>
                </a:solidFill>
                <a:latin typeface="Arial" panose="020B0604020202020204" pitchFamily="34" charset="0"/>
                <a:cs typeface="Arial" panose="020B0604020202020204" pitchFamily="34" charset="0"/>
              </a:rPr>
              <a:t> </a:t>
            </a:r>
          </a:p>
          <a:p>
            <a:pPr marL="0" indent="0">
              <a:buNone/>
            </a:pPr>
            <a:r>
              <a:rPr lang="en-GB" dirty="0" smtClean="0">
                <a:solidFill>
                  <a:schemeClr val="tx2"/>
                </a:solidFill>
                <a:latin typeface="Arial" panose="020B0604020202020204" pitchFamily="34" charset="0"/>
                <a:cs typeface="Arial" panose="020B0604020202020204" pitchFamily="34" charset="0"/>
              </a:rPr>
              <a:t>ALL </a:t>
            </a:r>
            <a:r>
              <a:rPr lang="en-GB" dirty="0">
                <a:solidFill>
                  <a:schemeClr val="tx2"/>
                </a:solidFill>
                <a:latin typeface="Arial" panose="020B0604020202020204" pitchFamily="34" charset="0"/>
                <a:cs typeface="Arial" panose="020B0604020202020204" pitchFamily="34" charset="0"/>
              </a:rPr>
              <a:t>Connect has also created new interactive wikis, allowing teachers to upload examples of their own resources, and download further support materials:</a:t>
            </a:r>
          </a:p>
          <a:p>
            <a:pPr marL="0" indent="0">
              <a:buNone/>
            </a:pPr>
            <a:r>
              <a:rPr lang="en-GB" dirty="0">
                <a:solidFill>
                  <a:schemeClr val="tx2"/>
                </a:solidFill>
                <a:latin typeface="Arial" panose="020B0604020202020204" pitchFamily="34" charset="0"/>
                <a:cs typeface="Arial" panose="020B0604020202020204" pitchFamily="34" charset="0"/>
              </a:rPr>
              <a:t> </a:t>
            </a:r>
          </a:p>
          <a:p>
            <a:pPr marL="0" indent="0">
              <a:buNone/>
            </a:pPr>
            <a:r>
              <a:rPr lang="en-GB" b="1" dirty="0">
                <a:solidFill>
                  <a:schemeClr val="tx2"/>
                </a:solidFill>
                <a:latin typeface="Arial" panose="020B0604020202020204" pitchFamily="34" charset="0"/>
                <a:cs typeface="Arial" panose="020B0604020202020204" pitchFamily="34" charset="0"/>
              </a:rPr>
              <a:t>Literature Wiki:   </a:t>
            </a:r>
            <a:r>
              <a:rPr lang="en-GB" dirty="0">
                <a:solidFill>
                  <a:schemeClr val="tx2"/>
                </a:solidFill>
                <a:latin typeface="Arial" panose="020B0604020202020204" pitchFamily="34" charset="0"/>
                <a:cs typeface="Arial" panose="020B0604020202020204" pitchFamily="34" charset="0"/>
                <a:hlinkClick r:id="rId3"/>
              </a:rPr>
              <a:t>all-literature.wikidot.com</a:t>
            </a:r>
            <a:endParaRPr lang="en-GB" dirty="0">
              <a:solidFill>
                <a:schemeClr val="tx2"/>
              </a:solidFill>
              <a:latin typeface="Arial" panose="020B0604020202020204" pitchFamily="34" charset="0"/>
              <a:cs typeface="Arial" panose="020B0604020202020204" pitchFamily="34" charset="0"/>
            </a:endParaRPr>
          </a:p>
          <a:p>
            <a:pPr marL="0" indent="0">
              <a:buNone/>
            </a:pPr>
            <a:r>
              <a:rPr lang="en-GB" b="1" dirty="0">
                <a:solidFill>
                  <a:schemeClr val="tx2"/>
                </a:solidFill>
                <a:latin typeface="Arial" panose="020B0604020202020204" pitchFamily="34" charset="0"/>
                <a:cs typeface="Arial" panose="020B0604020202020204" pitchFamily="34" charset="0"/>
              </a:rPr>
              <a:t>Speaking Wiki:   </a:t>
            </a:r>
            <a:r>
              <a:rPr lang="en-GB" dirty="0">
                <a:solidFill>
                  <a:schemeClr val="tx2"/>
                </a:solidFill>
                <a:latin typeface="Arial" panose="020B0604020202020204" pitchFamily="34" charset="0"/>
                <a:cs typeface="Arial" panose="020B0604020202020204" pitchFamily="34" charset="0"/>
                <a:hlinkClick r:id="rId4"/>
              </a:rPr>
              <a:t>all-speaking.wikidot.com</a:t>
            </a:r>
            <a:r>
              <a:rPr lang="en-GB" dirty="0">
                <a:solidFill>
                  <a:schemeClr val="tx2"/>
                </a:solidFill>
                <a:latin typeface="Arial" panose="020B0604020202020204" pitchFamily="34" charset="0"/>
                <a:cs typeface="Arial" panose="020B0604020202020204" pitchFamily="34" charset="0"/>
              </a:rPr>
              <a:t> </a:t>
            </a:r>
          </a:p>
          <a:p>
            <a:pPr marL="0" indent="0">
              <a:buNone/>
            </a:pPr>
            <a:r>
              <a:rPr lang="en-GB" b="1" dirty="0">
                <a:solidFill>
                  <a:schemeClr val="tx2"/>
                </a:solidFill>
                <a:latin typeface="Arial" panose="020B0604020202020204" pitchFamily="34" charset="0"/>
                <a:cs typeface="Arial" panose="020B0604020202020204" pitchFamily="34" charset="0"/>
              </a:rPr>
              <a:t>Grammar Wiki:   </a:t>
            </a:r>
            <a:r>
              <a:rPr lang="en-GB" dirty="0">
                <a:solidFill>
                  <a:schemeClr val="tx2"/>
                </a:solidFill>
                <a:latin typeface="Arial" panose="020B0604020202020204" pitchFamily="34" charset="0"/>
                <a:cs typeface="Arial" panose="020B0604020202020204" pitchFamily="34" charset="0"/>
                <a:hlinkClick r:id="rId5"/>
              </a:rPr>
              <a:t>all-grammar.wikidot.com</a:t>
            </a:r>
            <a:endParaRPr lang="en-GB" dirty="0">
              <a:solidFill>
                <a:schemeClr val="tx2"/>
              </a:solidFill>
              <a:latin typeface="Arial" panose="020B0604020202020204" pitchFamily="34" charset="0"/>
              <a:cs typeface="Arial" panose="020B0604020202020204" pitchFamily="34" charset="0"/>
            </a:endParaRPr>
          </a:p>
          <a:p>
            <a:pPr marL="0" indent="0">
              <a:buNone/>
            </a:pPr>
            <a:r>
              <a:rPr lang="en-GB" b="1" dirty="0">
                <a:solidFill>
                  <a:schemeClr val="tx2"/>
                </a:solidFill>
                <a:latin typeface="Arial" panose="020B0604020202020204" pitchFamily="34" charset="0"/>
                <a:cs typeface="Arial" panose="020B0604020202020204" pitchFamily="34" charset="0"/>
              </a:rPr>
              <a:t>Writing &amp; Translation Wiki:   </a:t>
            </a:r>
            <a:r>
              <a:rPr lang="en-GB" dirty="0">
                <a:solidFill>
                  <a:schemeClr val="tx2"/>
                </a:solidFill>
                <a:latin typeface="Arial" panose="020B0604020202020204" pitchFamily="34" charset="0"/>
                <a:cs typeface="Arial" panose="020B0604020202020204" pitchFamily="34" charset="0"/>
                <a:hlinkClick r:id="rId6"/>
              </a:rPr>
              <a:t>all-writingtranslation.wikidot.com</a:t>
            </a:r>
            <a:endParaRPr lang="en-GB" dirty="0">
              <a:solidFill>
                <a:schemeClr val="tx2"/>
              </a:solidFill>
              <a:latin typeface="Arial" panose="020B0604020202020204" pitchFamily="34" charset="0"/>
              <a:cs typeface="Arial" panose="020B0604020202020204" pitchFamily="34" charset="0"/>
            </a:endParaRPr>
          </a:p>
          <a:p>
            <a:pPr marL="0" indent="0">
              <a:buNone/>
            </a:pPr>
            <a:r>
              <a:rPr lang="en-GB" b="1" dirty="0">
                <a:solidFill>
                  <a:schemeClr val="tx2"/>
                </a:solidFill>
                <a:latin typeface="Arial" panose="020B0604020202020204" pitchFamily="34" charset="0"/>
                <a:cs typeface="Arial" panose="020B0604020202020204" pitchFamily="34" charset="0"/>
              </a:rPr>
              <a:t>Progression &amp; Transition Wiki:   </a:t>
            </a:r>
            <a:r>
              <a:rPr lang="en-GB" dirty="0">
                <a:solidFill>
                  <a:schemeClr val="tx2"/>
                </a:solidFill>
                <a:latin typeface="Arial" panose="020B0604020202020204" pitchFamily="34" charset="0"/>
                <a:cs typeface="Arial" panose="020B0604020202020204" pitchFamily="34" charset="0"/>
                <a:hlinkClick r:id="rId7"/>
              </a:rPr>
              <a:t>all-progressiontransition.wikidot.com</a:t>
            </a:r>
            <a:endParaRPr lang="en-GB" dirty="0">
              <a:solidFill>
                <a:schemeClr val="tx2"/>
              </a:solidFill>
              <a:latin typeface="Arial" panose="020B0604020202020204" pitchFamily="34" charset="0"/>
              <a:cs typeface="Arial" panose="020B0604020202020204" pitchFamily="34" charset="0"/>
            </a:endParaRPr>
          </a:p>
          <a:p>
            <a:pPr marL="0" indent="0">
              <a:buNone/>
            </a:pPr>
            <a:endParaRPr lang="en-GB" dirty="0">
              <a:solidFill>
                <a:schemeClr val="tx2"/>
              </a:solidFill>
              <a:latin typeface="Arial" panose="020B0604020202020204" pitchFamily="34" charset="0"/>
              <a:cs typeface="Arial" panose="020B0604020202020204" pitchFamily="34" charset="0"/>
            </a:endParaRPr>
          </a:p>
        </p:txBody>
      </p:sp>
      <p:sp>
        <p:nvSpPr>
          <p:cNvPr id="7" name="TextBox 6"/>
          <p:cNvSpPr txBox="1"/>
          <p:nvPr/>
        </p:nvSpPr>
        <p:spPr>
          <a:xfrm>
            <a:off x="365760" y="1688951"/>
            <a:ext cx="8390965" cy="387798"/>
          </a:xfrm>
          <a:prstGeom prst="rect">
            <a:avLst/>
          </a:prstGeom>
          <a:noFill/>
        </p:spPr>
        <p:txBody>
          <a:bodyPr wrap="square" rtlCol="0">
            <a:spAutoFit/>
          </a:bodyPr>
          <a:lstStyle/>
          <a:p>
            <a:pPr>
              <a:lnSpc>
                <a:spcPct val="80000"/>
              </a:lnSpc>
              <a:spcBef>
                <a:spcPct val="20000"/>
              </a:spcBef>
              <a:buClr>
                <a:srgbClr val="4F81BD"/>
              </a:buClr>
              <a:buSzPct val="85000"/>
            </a:pPr>
            <a:r>
              <a:rPr lang="en-GB" sz="2400" dirty="0" smtClean="0">
                <a:solidFill>
                  <a:srgbClr val="1F497D"/>
                </a:solidFill>
                <a:latin typeface="Segoe UI Black" panose="020B0A02040204020203" pitchFamily="34" charset="0"/>
                <a:ea typeface="Segoe UI Black" panose="020B0A02040204020203" pitchFamily="34" charset="0"/>
                <a:cs typeface="Segoe UI Black" panose="020B0A02040204020203" pitchFamily="34" charset="0"/>
              </a:rPr>
              <a:t>Visit the ALL Connect Blog: </a:t>
            </a:r>
            <a:r>
              <a:rPr lang="en-GB" sz="2000" dirty="0">
                <a:solidFill>
                  <a:prstClr val="black"/>
                </a:solidFill>
                <a:latin typeface="Segoe UI Black" panose="020B0A02040204020203" pitchFamily="34" charset="0"/>
                <a:ea typeface="Segoe UI Black" panose="020B0A02040204020203" pitchFamily="34" charset="0"/>
                <a:cs typeface="Segoe UI Black" panose="020B0A02040204020203" pitchFamily="34" charset="0"/>
                <a:hlinkClick r:id="rId8" action="ppaction://hlinkfile"/>
              </a:rPr>
              <a:t>allconnectblog.wordpress.com </a:t>
            </a:r>
            <a:endParaRPr lang="en-GB" sz="2000" dirty="0">
              <a:solidFill>
                <a:prstClr val="black"/>
              </a:solidFill>
              <a:latin typeface="Segoe UI Black" panose="020B0A02040204020203" pitchFamily="34" charset="0"/>
              <a:ea typeface="Segoe UI Black" panose="020B0A02040204020203" pitchFamily="34" charset="0"/>
              <a:cs typeface="Segoe UI Black" panose="020B0A02040204020203" pitchFamily="34" charset="0"/>
            </a:endParaRPr>
          </a:p>
        </p:txBody>
      </p:sp>
    </p:spTree>
    <p:extLst>
      <p:ext uri="{BB962C8B-B14F-4D97-AF65-F5344CB8AC3E}">
        <p14:creationId xmlns:p14="http://schemas.microsoft.com/office/powerpoint/2010/main" val="7662257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5" name="Picture 4"/>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410127" y="314755"/>
            <a:ext cx="1609584" cy="708574"/>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3986" y="87313"/>
            <a:ext cx="1696614" cy="1122363"/>
          </a:xfrm>
          <a:prstGeom prst="rect">
            <a:avLst/>
          </a:prstGeom>
        </p:spPr>
      </p:pic>
      <p:pic>
        <p:nvPicPr>
          <p:cNvPr id="7" name="Picture -1023"/>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6213" y="1612880"/>
            <a:ext cx="8791575" cy="4867275"/>
          </a:xfrm>
          <a:prstGeom prst="rect">
            <a:avLst/>
          </a:prstGeom>
          <a:noFill/>
          <a:ln>
            <a:noFill/>
          </a:ln>
          <a:effectLst/>
          <a:extLst/>
        </p:spPr>
      </p:pic>
      <p:sp>
        <p:nvSpPr>
          <p:cNvPr id="8" name="Title 1"/>
          <p:cNvSpPr txBox="1">
            <a:spLocks/>
          </p:cNvSpPr>
          <p:nvPr/>
        </p:nvSpPr>
        <p:spPr>
          <a:xfrm>
            <a:off x="-198949" y="518094"/>
            <a:ext cx="9794212" cy="14700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b="1" dirty="0" smtClean="0">
                <a:solidFill>
                  <a:schemeClr val="tx1">
                    <a:lumMod val="75000"/>
                    <a:lumOff val="25000"/>
                  </a:schemeClr>
                </a:solidFill>
                <a:latin typeface="Rockwell" panose="02060603020205020403" pitchFamily="18" charset="0"/>
                <a:cs typeface="Arial" panose="020B0604020202020204" pitchFamily="34" charset="0"/>
              </a:rPr>
              <a:t>New GCSE: </a:t>
            </a:r>
            <a:br>
              <a:rPr lang="en-GB" sz="4000" b="1" dirty="0" smtClean="0">
                <a:solidFill>
                  <a:schemeClr val="tx1">
                    <a:lumMod val="75000"/>
                    <a:lumOff val="25000"/>
                  </a:schemeClr>
                </a:solidFill>
                <a:latin typeface="Rockwell" panose="02060603020205020403" pitchFamily="18" charset="0"/>
                <a:cs typeface="Arial" panose="020B0604020202020204" pitchFamily="34" charset="0"/>
              </a:rPr>
            </a:br>
            <a:r>
              <a:rPr lang="en-GB" sz="3200" b="1" dirty="0" smtClean="0">
                <a:solidFill>
                  <a:schemeClr val="tx1">
                    <a:lumMod val="75000"/>
                    <a:lumOff val="25000"/>
                  </a:schemeClr>
                </a:solidFill>
                <a:latin typeface="Rockwell" panose="02060603020205020403" pitchFamily="18" charset="0"/>
                <a:cs typeface="Arial" panose="020B0604020202020204" pitchFamily="34" charset="0"/>
              </a:rPr>
              <a:t>new grading system / new challenge </a:t>
            </a:r>
            <a:endParaRPr lang="en-GB" sz="3200" dirty="0">
              <a:solidFill>
                <a:schemeClr val="tx1">
                  <a:lumMod val="75000"/>
                  <a:lumOff val="25000"/>
                </a:schemeClr>
              </a:solidFill>
              <a:latin typeface="Rockwell" panose="02060603020205020403" pitchFamily="18" charset="0"/>
              <a:cs typeface="Arial" panose="020B0604020202020204" pitchFamily="34" charset="0"/>
            </a:endParaRPr>
          </a:p>
        </p:txBody>
      </p:sp>
      <p:cxnSp>
        <p:nvCxnSpPr>
          <p:cNvPr id="9" name="Straight Arrow Connector 8"/>
          <p:cNvCxnSpPr/>
          <p:nvPr/>
        </p:nvCxnSpPr>
        <p:spPr>
          <a:xfrm flipV="1">
            <a:off x="1115616" y="4190533"/>
            <a:ext cx="4752528" cy="576064"/>
          </a:xfrm>
          <a:prstGeom prst="straightConnector1">
            <a:avLst/>
          </a:prstGeom>
          <a:ln w="762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7164288" y="3758485"/>
            <a:ext cx="1584176" cy="79208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782632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5" name="Picture 4"/>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410127" y="314755"/>
            <a:ext cx="1609584" cy="708574"/>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3986" y="87313"/>
            <a:ext cx="1696614" cy="1122363"/>
          </a:xfrm>
          <a:prstGeom prst="rect">
            <a:avLst/>
          </a:prstGeom>
        </p:spPr>
      </p:pic>
      <p:sp>
        <p:nvSpPr>
          <p:cNvPr id="2" name="TextBox 1"/>
          <p:cNvSpPr txBox="1"/>
          <p:nvPr/>
        </p:nvSpPr>
        <p:spPr>
          <a:xfrm>
            <a:off x="1358916" y="1023329"/>
            <a:ext cx="6215865" cy="769441"/>
          </a:xfrm>
          <a:prstGeom prst="rect">
            <a:avLst/>
          </a:prstGeom>
          <a:noFill/>
        </p:spPr>
        <p:txBody>
          <a:bodyPr wrap="square" rtlCol="0">
            <a:spAutoFit/>
          </a:bodyPr>
          <a:lstStyle/>
          <a:p>
            <a:pPr algn="ctr"/>
            <a:r>
              <a:rPr lang="en-GB" sz="4400" b="1" dirty="0" smtClean="0">
                <a:solidFill>
                  <a:srgbClr val="44546A"/>
                </a:solidFill>
                <a:latin typeface="Rockwell" panose="02060603020205020403" pitchFamily="18" charset="0"/>
              </a:rPr>
              <a:t>No more levels!</a:t>
            </a:r>
            <a:endParaRPr lang="en-GB" sz="4400" b="1" dirty="0">
              <a:solidFill>
                <a:srgbClr val="44546A"/>
              </a:solidFill>
              <a:latin typeface="Rockwell" panose="02060603020205020403" pitchFamily="18" charset="0"/>
            </a:endParaRPr>
          </a:p>
        </p:txBody>
      </p:sp>
      <p:sp>
        <p:nvSpPr>
          <p:cNvPr id="8" name="TextBox 7"/>
          <p:cNvSpPr txBox="1"/>
          <p:nvPr/>
        </p:nvSpPr>
        <p:spPr>
          <a:xfrm>
            <a:off x="523982" y="5343263"/>
            <a:ext cx="8283539" cy="1446550"/>
          </a:xfrm>
          <a:prstGeom prst="rect">
            <a:avLst/>
          </a:prstGeom>
          <a:noFill/>
        </p:spPr>
        <p:txBody>
          <a:bodyPr wrap="square" rtlCol="0">
            <a:spAutoFit/>
          </a:bodyPr>
          <a:lstStyle/>
          <a:p>
            <a:pPr algn="ctr"/>
            <a:r>
              <a:rPr lang="en-GB" sz="4400" b="1" dirty="0" smtClean="0">
                <a:solidFill>
                  <a:srgbClr val="44546A"/>
                </a:solidFill>
                <a:latin typeface="Rockwell" panose="02060603020205020403" pitchFamily="18" charset="0"/>
              </a:rPr>
              <a:t>The opportunities for languages at KS2 and KS3</a:t>
            </a:r>
            <a:endParaRPr lang="en-GB" sz="4400" b="1" dirty="0">
              <a:solidFill>
                <a:srgbClr val="44546A"/>
              </a:solidFill>
              <a:latin typeface="Rockwell" panose="02060603020205020403" pitchFamily="18" charset="0"/>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5747" y="1731903"/>
            <a:ext cx="6219034" cy="3713524"/>
          </a:xfrm>
          <a:prstGeom prst="rect">
            <a:avLst/>
          </a:prstGeom>
        </p:spPr>
      </p:pic>
    </p:spTree>
    <p:extLst>
      <p:ext uri="{BB962C8B-B14F-4D97-AF65-F5344CB8AC3E}">
        <p14:creationId xmlns:p14="http://schemas.microsoft.com/office/powerpoint/2010/main" val="116565332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51720" y="0"/>
            <a:ext cx="4392488" cy="707886"/>
          </a:xfrm>
          <a:prstGeom prst="rect">
            <a:avLst/>
          </a:prstGeom>
          <a:noFill/>
        </p:spPr>
        <p:txBody>
          <a:bodyPr wrap="square" rtlCol="0">
            <a:spAutoFit/>
          </a:bodyPr>
          <a:lstStyle/>
          <a:p>
            <a:pPr algn="ctr"/>
            <a:r>
              <a:rPr lang="en-GB" sz="4000" dirty="0">
                <a:solidFill>
                  <a:prstClr val="black"/>
                </a:solidFill>
                <a:latin typeface="Arial Rounded MT Bold" panose="020F0704030504030204" pitchFamily="34" charset="0"/>
              </a:rPr>
              <a:t>Year 7</a:t>
            </a:r>
          </a:p>
        </p:txBody>
      </p:sp>
      <p:sp>
        <p:nvSpPr>
          <p:cNvPr id="5" name="TextBox 4"/>
          <p:cNvSpPr txBox="1"/>
          <p:nvPr/>
        </p:nvSpPr>
        <p:spPr>
          <a:xfrm>
            <a:off x="1403648" y="476672"/>
            <a:ext cx="5777989" cy="707886"/>
          </a:xfrm>
          <a:prstGeom prst="rect">
            <a:avLst/>
          </a:prstGeom>
          <a:noFill/>
        </p:spPr>
        <p:txBody>
          <a:bodyPr wrap="square" rtlCol="0">
            <a:spAutoFit/>
          </a:bodyPr>
          <a:lstStyle/>
          <a:p>
            <a:pPr algn="ctr"/>
            <a:r>
              <a:rPr lang="en-GB" sz="4000" dirty="0">
                <a:solidFill>
                  <a:prstClr val="black"/>
                </a:solidFill>
                <a:latin typeface="Segoe UI" panose="020B0502040204020203" pitchFamily="34" charset="0"/>
                <a:cs typeface="Segoe UI" panose="020B0502040204020203" pitchFamily="34" charset="0"/>
              </a:rPr>
              <a:t>Listening &amp; Reading</a:t>
            </a:r>
          </a:p>
        </p:txBody>
      </p:sp>
      <p:sp>
        <p:nvSpPr>
          <p:cNvPr id="6" name="Subtitle 2"/>
          <p:cNvSpPr txBox="1">
            <a:spLocks/>
          </p:cNvSpPr>
          <p:nvPr/>
        </p:nvSpPr>
        <p:spPr>
          <a:xfrm>
            <a:off x="179512" y="4347844"/>
            <a:ext cx="2160240" cy="2321515"/>
          </a:xfrm>
          <a:prstGeom prst="rect">
            <a:avLst/>
          </a:prstGeom>
          <a:solidFill>
            <a:schemeClr val="accent6">
              <a:lumMod val="20000"/>
              <a:lumOff val="80000"/>
            </a:schemeClr>
          </a:solidFill>
          <a:ln>
            <a:no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sz="2400" dirty="0">
                <a:solidFill>
                  <a:srgbClr val="000000"/>
                </a:solidFill>
                <a:ea typeface="Times New Roman" panose="02020603050405020304" pitchFamily="18" charset="0"/>
                <a:cs typeface="Calibri" panose="020F0502020204030204" pitchFamily="34" charset="0"/>
              </a:rPr>
              <a:t>the main points of a short </a:t>
            </a:r>
            <a:r>
              <a:rPr lang="en-GB" sz="2400" dirty="0" smtClean="0">
                <a:solidFill>
                  <a:srgbClr val="000000"/>
                </a:solidFill>
                <a:ea typeface="Times New Roman" panose="02020603050405020304" pitchFamily="18" charset="0"/>
                <a:cs typeface="Calibri" panose="020F0502020204030204" pitchFamily="34" charset="0"/>
              </a:rPr>
              <a:t>passage </a:t>
            </a:r>
            <a:r>
              <a:rPr lang="en-GB" sz="2400" dirty="0">
                <a:solidFill>
                  <a:srgbClr val="000000"/>
                </a:solidFill>
                <a:ea typeface="Times New Roman" panose="02020603050405020304" pitchFamily="18" charset="0"/>
                <a:cs typeface="Calibri" panose="020F0502020204030204" pitchFamily="34" charset="0"/>
              </a:rPr>
              <a:t>made up of a few familiar words and </a:t>
            </a:r>
            <a:r>
              <a:rPr lang="en-GB" sz="2400" dirty="0" smtClean="0">
                <a:solidFill>
                  <a:srgbClr val="000000"/>
                </a:solidFill>
                <a:ea typeface="Times New Roman" panose="02020603050405020304" pitchFamily="18" charset="0"/>
                <a:cs typeface="Calibri" panose="020F0502020204030204" pitchFamily="34" charset="0"/>
              </a:rPr>
              <a:t>phrases.</a:t>
            </a:r>
            <a:endParaRPr lang="en-GB" sz="2400" dirty="0">
              <a:solidFill>
                <a:prstClr val="black"/>
              </a:solidFill>
              <a:latin typeface="Segoe UI" panose="020B0502040204020203" pitchFamily="34" charset="0"/>
              <a:cs typeface="Segoe UI" panose="020B0502040204020203" pitchFamily="34" charset="0"/>
            </a:endParaRPr>
          </a:p>
        </p:txBody>
      </p:sp>
      <p:sp>
        <p:nvSpPr>
          <p:cNvPr id="7" name="Subtitle 2"/>
          <p:cNvSpPr txBox="1">
            <a:spLocks/>
          </p:cNvSpPr>
          <p:nvPr/>
        </p:nvSpPr>
        <p:spPr>
          <a:xfrm>
            <a:off x="2267744" y="3343758"/>
            <a:ext cx="2232248" cy="3325602"/>
          </a:xfrm>
          <a:prstGeom prst="rect">
            <a:avLst/>
          </a:prstGeom>
          <a:solidFill>
            <a:schemeClr val="accent6">
              <a:lumMod val="40000"/>
              <a:lumOff val="60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2400" dirty="0">
                <a:solidFill>
                  <a:srgbClr val="000000"/>
                </a:solidFill>
                <a:ea typeface="Times New Roman" panose="02020603050405020304" pitchFamily="18" charset="0"/>
                <a:cs typeface="Calibri" panose="020F0502020204030204" pitchFamily="34" charset="0"/>
              </a:rPr>
              <a:t>a short passage made up of familiar words and basic phrases concerning self, people, places or simple </a:t>
            </a:r>
            <a:r>
              <a:rPr lang="en-GB" sz="2400" dirty="0" smtClean="0">
                <a:solidFill>
                  <a:srgbClr val="000000"/>
                </a:solidFill>
                <a:ea typeface="Times New Roman" panose="02020603050405020304" pitchFamily="18" charset="0"/>
                <a:cs typeface="Calibri" panose="020F0502020204030204" pitchFamily="34" charset="0"/>
              </a:rPr>
              <a:t>actions.</a:t>
            </a:r>
            <a:endParaRPr lang="en-GB" sz="2400" dirty="0">
              <a:solidFill>
                <a:prstClr val="black"/>
              </a:solidFill>
              <a:latin typeface="Segoe UI" panose="020B0502040204020203" pitchFamily="34" charset="0"/>
              <a:cs typeface="Segoe UI" panose="020B0502040204020203" pitchFamily="34" charset="0"/>
            </a:endParaRPr>
          </a:p>
        </p:txBody>
      </p:sp>
      <p:sp>
        <p:nvSpPr>
          <p:cNvPr id="8" name="Subtitle 2"/>
          <p:cNvSpPr txBox="1">
            <a:spLocks/>
          </p:cNvSpPr>
          <p:nvPr/>
        </p:nvSpPr>
        <p:spPr>
          <a:xfrm>
            <a:off x="4499992" y="2203156"/>
            <a:ext cx="2160240" cy="4466204"/>
          </a:xfrm>
          <a:prstGeom prst="rect">
            <a:avLst/>
          </a:prstGeom>
          <a:solidFill>
            <a:schemeClr val="accent6">
              <a:lumMod val="60000"/>
              <a:lumOff val="40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2000" dirty="0">
                <a:solidFill>
                  <a:prstClr val="black"/>
                </a:solidFill>
                <a:ea typeface="Calibri" panose="020F0502020204030204" pitchFamily="34" charset="0"/>
                <a:cs typeface="Times New Roman" panose="02020603050405020304" pitchFamily="18" charset="0"/>
              </a:rPr>
              <a:t>the details in a short </a:t>
            </a:r>
            <a:r>
              <a:rPr lang="en-GB" sz="2000" dirty="0" smtClean="0">
                <a:solidFill>
                  <a:prstClr val="black"/>
                </a:solidFill>
                <a:ea typeface="Calibri" panose="020F0502020204030204" pitchFamily="34" charset="0"/>
                <a:cs typeface="Times New Roman" panose="02020603050405020304" pitchFamily="18" charset="0"/>
              </a:rPr>
              <a:t>passage </a:t>
            </a:r>
            <a:r>
              <a:rPr lang="en-GB" sz="2000" dirty="0">
                <a:solidFill>
                  <a:prstClr val="black"/>
                </a:solidFill>
                <a:ea typeface="Calibri" panose="020F0502020204030204" pitchFamily="34" charset="0"/>
                <a:cs typeface="Times New Roman" panose="02020603050405020304" pitchFamily="18" charset="0"/>
              </a:rPr>
              <a:t>on a few familiar topics with predictable information contained in simple </a:t>
            </a:r>
            <a:r>
              <a:rPr lang="en-GB" sz="2000" dirty="0" smtClean="0">
                <a:solidFill>
                  <a:prstClr val="black"/>
                </a:solidFill>
                <a:ea typeface="Calibri" panose="020F0502020204030204" pitchFamily="34" charset="0"/>
                <a:cs typeface="Times New Roman" panose="02020603050405020304" pitchFamily="18" charset="0"/>
              </a:rPr>
              <a:t>sentences </a:t>
            </a:r>
            <a:r>
              <a:rPr lang="en-GB" sz="2000" dirty="0">
                <a:solidFill>
                  <a:prstClr val="black"/>
                </a:solidFill>
                <a:ea typeface="Times New Roman" panose="02020603050405020304" pitchFamily="18" charset="0"/>
                <a:cs typeface="Times New Roman" panose="02020603050405020304" pitchFamily="18" charset="0"/>
              </a:rPr>
              <a:t>with mostly familiar </a:t>
            </a:r>
            <a:r>
              <a:rPr lang="en-GB" sz="2000" dirty="0" smtClean="0">
                <a:solidFill>
                  <a:prstClr val="black"/>
                </a:solidFill>
                <a:ea typeface="Times New Roman" panose="02020603050405020304" pitchFamily="18" charset="0"/>
                <a:cs typeface="Times New Roman" panose="02020603050405020304" pitchFamily="18" charset="0"/>
              </a:rPr>
              <a:t>language, and can pick out and translate from written text individual words into English.</a:t>
            </a:r>
            <a:endParaRPr lang="en-GB" sz="2000" dirty="0">
              <a:solidFill>
                <a:prstClr val="black"/>
              </a:solidFill>
            </a:endParaRPr>
          </a:p>
          <a:p>
            <a:endParaRPr lang="en-GB" sz="2000" dirty="0">
              <a:solidFill>
                <a:prstClr val="black"/>
              </a:solidFill>
              <a:latin typeface="Segoe UI" panose="020B0502040204020203" pitchFamily="34" charset="0"/>
              <a:cs typeface="Segoe UI" panose="020B0502040204020203" pitchFamily="34" charset="0"/>
            </a:endParaRPr>
          </a:p>
        </p:txBody>
      </p:sp>
      <p:sp>
        <p:nvSpPr>
          <p:cNvPr id="9" name="Subtitle 2"/>
          <p:cNvSpPr txBox="1">
            <a:spLocks/>
          </p:cNvSpPr>
          <p:nvPr/>
        </p:nvSpPr>
        <p:spPr>
          <a:xfrm>
            <a:off x="6660232" y="1203125"/>
            <a:ext cx="2232248" cy="5466235"/>
          </a:xfrm>
          <a:prstGeom prst="rect">
            <a:avLst/>
          </a:prstGeom>
          <a:solidFill>
            <a:schemeClr val="accent6">
              <a:lumMod val="75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2200" dirty="0">
                <a:solidFill>
                  <a:prstClr val="black"/>
                </a:solidFill>
                <a:ea typeface="Calibri" panose="020F0502020204030204" pitchFamily="34" charset="0"/>
                <a:cs typeface="Times New Roman" panose="02020603050405020304" pitchFamily="18" charset="0"/>
              </a:rPr>
              <a:t>p</a:t>
            </a:r>
            <a:r>
              <a:rPr lang="en-GB" sz="2200" dirty="0" smtClean="0">
                <a:solidFill>
                  <a:prstClr val="black"/>
                </a:solidFill>
                <a:ea typeface="Calibri" panose="020F0502020204030204" pitchFamily="34" charset="0"/>
                <a:cs typeface="Times New Roman" panose="02020603050405020304" pitchFamily="18" charset="0"/>
              </a:rPr>
              <a:t>assages </a:t>
            </a:r>
            <a:r>
              <a:rPr lang="en-GB" sz="2200" dirty="0">
                <a:solidFill>
                  <a:prstClr val="black"/>
                </a:solidFill>
                <a:ea typeface="Calibri" panose="020F0502020204030204" pitchFamily="34" charset="0"/>
                <a:cs typeface="Times New Roman" panose="02020603050405020304" pitchFamily="18" charset="0"/>
              </a:rPr>
              <a:t>of approx. 50 </a:t>
            </a:r>
            <a:r>
              <a:rPr lang="en-GB" sz="2200" dirty="0" smtClean="0">
                <a:solidFill>
                  <a:prstClr val="black"/>
                </a:solidFill>
                <a:ea typeface="Calibri" panose="020F0502020204030204" pitchFamily="34" charset="0"/>
                <a:cs typeface="Times New Roman" panose="02020603050405020304" pitchFamily="18" charset="0"/>
              </a:rPr>
              <a:t>words, containing predictable information drawn from several familiar topics, and can infer meaning of some unfamiliar language, translating individual words and short phrases into English.</a:t>
            </a:r>
            <a:endParaRPr lang="en-GB" sz="2200" dirty="0">
              <a:solidFill>
                <a:prstClr val="black"/>
              </a:solidFill>
              <a:latin typeface="Segoe UI" panose="020B0502040204020203" pitchFamily="34" charset="0"/>
              <a:cs typeface="Segoe UI" panose="020B0502040204020203" pitchFamily="34" charset="0"/>
            </a:endParaRPr>
          </a:p>
        </p:txBody>
      </p:sp>
      <p:sp>
        <p:nvSpPr>
          <p:cNvPr id="10" name="Horizontal Scroll 9"/>
          <p:cNvSpPr/>
          <p:nvPr/>
        </p:nvSpPr>
        <p:spPr>
          <a:xfrm>
            <a:off x="431540" y="3596063"/>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3</a:t>
            </a:r>
          </a:p>
        </p:txBody>
      </p:sp>
      <p:sp>
        <p:nvSpPr>
          <p:cNvPr id="11" name="Horizontal Scroll 10"/>
          <p:cNvSpPr/>
          <p:nvPr/>
        </p:nvSpPr>
        <p:spPr>
          <a:xfrm>
            <a:off x="2627784" y="2640938"/>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4</a:t>
            </a:r>
          </a:p>
        </p:txBody>
      </p:sp>
      <p:sp>
        <p:nvSpPr>
          <p:cNvPr id="12" name="Horizontal Scroll 11"/>
          <p:cNvSpPr/>
          <p:nvPr/>
        </p:nvSpPr>
        <p:spPr>
          <a:xfrm>
            <a:off x="4824028" y="1519934"/>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5</a:t>
            </a:r>
          </a:p>
        </p:txBody>
      </p:sp>
      <p:sp>
        <p:nvSpPr>
          <p:cNvPr id="13" name="Horizontal Scroll 12"/>
          <p:cNvSpPr/>
          <p:nvPr/>
        </p:nvSpPr>
        <p:spPr>
          <a:xfrm>
            <a:off x="7073117" y="458105"/>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6</a:t>
            </a:r>
          </a:p>
        </p:txBody>
      </p:sp>
      <p:sp>
        <p:nvSpPr>
          <p:cNvPr id="15" name="TextBox 14"/>
          <p:cNvSpPr txBox="1"/>
          <p:nvPr/>
        </p:nvSpPr>
        <p:spPr>
          <a:xfrm>
            <a:off x="85809" y="2021564"/>
            <a:ext cx="5777989" cy="707886"/>
          </a:xfrm>
          <a:prstGeom prst="rect">
            <a:avLst/>
          </a:prstGeom>
          <a:noFill/>
        </p:spPr>
        <p:txBody>
          <a:bodyPr wrap="square" rtlCol="0">
            <a:spAutoFit/>
          </a:bodyPr>
          <a:lstStyle/>
          <a:p>
            <a:r>
              <a:rPr lang="en-GB" sz="4000" b="1" dirty="0">
                <a:solidFill>
                  <a:prstClr val="black"/>
                </a:solidFill>
                <a:latin typeface="Segoe UI" panose="020B0502040204020203" pitchFamily="34" charset="0"/>
                <a:cs typeface="Segoe UI" panose="020B0502040204020203" pitchFamily="34" charset="0"/>
              </a:rPr>
              <a:t>I can understand:</a:t>
            </a:r>
          </a:p>
        </p:txBody>
      </p:sp>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4196" y="956862"/>
            <a:ext cx="1443198" cy="1443198"/>
          </a:xfrm>
          <a:prstGeom prst="rect">
            <a:avLst/>
          </a:prstGeom>
        </p:spPr>
      </p:pic>
      <p:pic>
        <p:nvPicPr>
          <p:cNvPr id="23" name="Picture 2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9512" y="1086661"/>
            <a:ext cx="1322381" cy="1700205"/>
          </a:xfrm>
          <a:prstGeom prst="rect">
            <a:avLst/>
          </a:prstGeom>
        </p:spPr>
      </p:pic>
    </p:spTree>
    <p:extLst>
      <p:ext uri="{BB962C8B-B14F-4D97-AF65-F5344CB8AC3E}">
        <p14:creationId xmlns:p14="http://schemas.microsoft.com/office/powerpoint/2010/main" val="229284619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51720" y="0"/>
            <a:ext cx="4392488" cy="707886"/>
          </a:xfrm>
          <a:prstGeom prst="rect">
            <a:avLst/>
          </a:prstGeom>
          <a:noFill/>
        </p:spPr>
        <p:txBody>
          <a:bodyPr wrap="square" rtlCol="0">
            <a:spAutoFit/>
          </a:bodyPr>
          <a:lstStyle/>
          <a:p>
            <a:pPr algn="ctr"/>
            <a:r>
              <a:rPr lang="en-GB" sz="4000" dirty="0">
                <a:solidFill>
                  <a:prstClr val="black"/>
                </a:solidFill>
                <a:latin typeface="Arial Rounded MT Bold" panose="020F0704030504030204" pitchFamily="34" charset="0"/>
              </a:rPr>
              <a:t>Year 8</a:t>
            </a:r>
          </a:p>
        </p:txBody>
      </p:sp>
      <p:sp>
        <p:nvSpPr>
          <p:cNvPr id="5" name="TextBox 4"/>
          <p:cNvSpPr txBox="1"/>
          <p:nvPr/>
        </p:nvSpPr>
        <p:spPr>
          <a:xfrm>
            <a:off x="1403648" y="476672"/>
            <a:ext cx="5777989" cy="707886"/>
          </a:xfrm>
          <a:prstGeom prst="rect">
            <a:avLst/>
          </a:prstGeom>
          <a:noFill/>
        </p:spPr>
        <p:txBody>
          <a:bodyPr wrap="square" rtlCol="0">
            <a:spAutoFit/>
          </a:bodyPr>
          <a:lstStyle/>
          <a:p>
            <a:pPr algn="ctr"/>
            <a:r>
              <a:rPr lang="en-GB" sz="4000" dirty="0">
                <a:solidFill>
                  <a:prstClr val="black"/>
                </a:solidFill>
                <a:latin typeface="Segoe UI" panose="020B0502040204020203" pitchFamily="34" charset="0"/>
                <a:cs typeface="Segoe UI" panose="020B0502040204020203" pitchFamily="34" charset="0"/>
              </a:rPr>
              <a:t>Listening &amp; Reading</a:t>
            </a:r>
          </a:p>
        </p:txBody>
      </p:sp>
      <p:sp>
        <p:nvSpPr>
          <p:cNvPr id="8" name="Subtitle 2"/>
          <p:cNvSpPr txBox="1">
            <a:spLocks/>
          </p:cNvSpPr>
          <p:nvPr/>
        </p:nvSpPr>
        <p:spPr>
          <a:xfrm>
            <a:off x="134035" y="3933056"/>
            <a:ext cx="2160240" cy="2816393"/>
          </a:xfrm>
          <a:prstGeom prst="rect">
            <a:avLst/>
          </a:prstGeom>
          <a:solidFill>
            <a:schemeClr val="accent1">
              <a:lumMod val="20000"/>
              <a:lumOff val="80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1600" dirty="0">
                <a:solidFill>
                  <a:prstClr val="black"/>
                </a:solidFill>
                <a:ea typeface="Calibri" panose="020F0502020204030204" pitchFamily="34" charset="0"/>
                <a:cs typeface="Times New Roman" panose="02020603050405020304" pitchFamily="18" charset="0"/>
              </a:rPr>
              <a:t>the details in a short </a:t>
            </a:r>
            <a:r>
              <a:rPr lang="en-GB" sz="1600" dirty="0" smtClean="0">
                <a:solidFill>
                  <a:prstClr val="black"/>
                </a:solidFill>
                <a:ea typeface="Calibri" panose="020F0502020204030204" pitchFamily="34" charset="0"/>
                <a:cs typeface="Times New Roman" panose="02020603050405020304" pitchFamily="18" charset="0"/>
              </a:rPr>
              <a:t>passage </a:t>
            </a:r>
            <a:r>
              <a:rPr lang="en-GB" sz="1600" dirty="0">
                <a:solidFill>
                  <a:prstClr val="black"/>
                </a:solidFill>
                <a:ea typeface="Calibri" panose="020F0502020204030204" pitchFamily="34" charset="0"/>
                <a:cs typeface="Times New Roman" panose="02020603050405020304" pitchFamily="18" charset="0"/>
              </a:rPr>
              <a:t>on a few familiar topics with predictable information contained in simple </a:t>
            </a:r>
            <a:r>
              <a:rPr lang="en-GB" sz="1600" dirty="0" smtClean="0">
                <a:solidFill>
                  <a:prstClr val="black"/>
                </a:solidFill>
                <a:ea typeface="Calibri" panose="020F0502020204030204" pitchFamily="34" charset="0"/>
                <a:cs typeface="Times New Roman" panose="02020603050405020304" pitchFamily="18" charset="0"/>
              </a:rPr>
              <a:t>sentences </a:t>
            </a:r>
            <a:r>
              <a:rPr lang="en-GB" sz="1600" dirty="0">
                <a:solidFill>
                  <a:prstClr val="black"/>
                </a:solidFill>
                <a:ea typeface="Times New Roman" panose="02020603050405020304" pitchFamily="18" charset="0"/>
                <a:cs typeface="Times New Roman" panose="02020603050405020304" pitchFamily="18" charset="0"/>
              </a:rPr>
              <a:t>with mostly familiar </a:t>
            </a:r>
            <a:r>
              <a:rPr lang="en-GB" sz="1600" dirty="0" smtClean="0">
                <a:solidFill>
                  <a:prstClr val="black"/>
                </a:solidFill>
                <a:ea typeface="Times New Roman" panose="02020603050405020304" pitchFamily="18" charset="0"/>
                <a:cs typeface="Times New Roman" panose="02020603050405020304" pitchFamily="18" charset="0"/>
              </a:rPr>
              <a:t>language, and can pick out and translate from written text individual words into English.</a:t>
            </a:r>
            <a:endParaRPr lang="en-GB" sz="1600" dirty="0">
              <a:solidFill>
                <a:prstClr val="black"/>
              </a:solidFill>
              <a:latin typeface="Segoe UI" panose="020B0502040204020203" pitchFamily="34" charset="0"/>
              <a:cs typeface="Segoe UI" panose="020B0502040204020203" pitchFamily="34" charset="0"/>
            </a:endParaRPr>
          </a:p>
        </p:txBody>
      </p:sp>
      <p:sp>
        <p:nvSpPr>
          <p:cNvPr id="9" name="Subtitle 2"/>
          <p:cNvSpPr txBox="1">
            <a:spLocks/>
          </p:cNvSpPr>
          <p:nvPr/>
        </p:nvSpPr>
        <p:spPr>
          <a:xfrm>
            <a:off x="2258271" y="3356992"/>
            <a:ext cx="2232248" cy="3392457"/>
          </a:xfrm>
          <a:prstGeom prst="rect">
            <a:avLst/>
          </a:prstGeom>
          <a:solidFill>
            <a:schemeClr val="accent1">
              <a:lumMod val="40000"/>
              <a:lumOff val="60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1800" dirty="0">
                <a:solidFill>
                  <a:prstClr val="black"/>
                </a:solidFill>
                <a:ea typeface="Calibri" panose="020F0502020204030204" pitchFamily="34" charset="0"/>
                <a:cs typeface="Times New Roman" panose="02020603050405020304" pitchFamily="18" charset="0"/>
              </a:rPr>
              <a:t>p</a:t>
            </a:r>
            <a:r>
              <a:rPr lang="en-GB" sz="1800" dirty="0" smtClean="0">
                <a:solidFill>
                  <a:prstClr val="black"/>
                </a:solidFill>
                <a:ea typeface="Calibri" panose="020F0502020204030204" pitchFamily="34" charset="0"/>
                <a:cs typeface="Times New Roman" panose="02020603050405020304" pitchFamily="18" charset="0"/>
              </a:rPr>
              <a:t>assages </a:t>
            </a:r>
            <a:r>
              <a:rPr lang="en-GB" sz="1800" dirty="0">
                <a:solidFill>
                  <a:prstClr val="black"/>
                </a:solidFill>
                <a:ea typeface="Calibri" panose="020F0502020204030204" pitchFamily="34" charset="0"/>
                <a:cs typeface="Times New Roman" panose="02020603050405020304" pitchFamily="18" charset="0"/>
              </a:rPr>
              <a:t>of approx. 50 </a:t>
            </a:r>
            <a:r>
              <a:rPr lang="en-GB" sz="1800" dirty="0" smtClean="0">
                <a:solidFill>
                  <a:prstClr val="black"/>
                </a:solidFill>
                <a:ea typeface="Calibri" panose="020F0502020204030204" pitchFamily="34" charset="0"/>
                <a:cs typeface="Times New Roman" panose="02020603050405020304" pitchFamily="18" charset="0"/>
              </a:rPr>
              <a:t>words, containing predictable information drawn from several familiar topics, and can infer meaning of some unfamiliar language, translating individual words and short phrases into English.</a:t>
            </a:r>
            <a:endParaRPr lang="en-GB" sz="1800" dirty="0">
              <a:solidFill>
                <a:prstClr val="black"/>
              </a:solidFill>
              <a:latin typeface="Segoe UI" panose="020B0502040204020203" pitchFamily="34" charset="0"/>
              <a:cs typeface="Segoe UI" panose="020B0502040204020203" pitchFamily="34" charset="0"/>
            </a:endParaRPr>
          </a:p>
        </p:txBody>
      </p:sp>
      <p:sp>
        <p:nvSpPr>
          <p:cNvPr id="12" name="Horizontal Scroll 11"/>
          <p:cNvSpPr/>
          <p:nvPr/>
        </p:nvSpPr>
        <p:spPr>
          <a:xfrm>
            <a:off x="422067" y="3212976"/>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5</a:t>
            </a:r>
          </a:p>
        </p:txBody>
      </p:sp>
      <p:sp>
        <p:nvSpPr>
          <p:cNvPr id="13" name="Horizontal Scroll 12"/>
          <p:cNvSpPr/>
          <p:nvPr/>
        </p:nvSpPr>
        <p:spPr>
          <a:xfrm>
            <a:off x="2604743" y="2614167"/>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6</a:t>
            </a:r>
          </a:p>
        </p:txBody>
      </p:sp>
      <p:sp>
        <p:nvSpPr>
          <p:cNvPr id="15" name="TextBox 14"/>
          <p:cNvSpPr txBox="1"/>
          <p:nvPr/>
        </p:nvSpPr>
        <p:spPr>
          <a:xfrm>
            <a:off x="134035" y="1957175"/>
            <a:ext cx="5777989" cy="707886"/>
          </a:xfrm>
          <a:prstGeom prst="rect">
            <a:avLst/>
          </a:prstGeom>
          <a:noFill/>
        </p:spPr>
        <p:txBody>
          <a:bodyPr wrap="square" rtlCol="0">
            <a:spAutoFit/>
          </a:bodyPr>
          <a:lstStyle/>
          <a:p>
            <a:r>
              <a:rPr lang="en-GB" sz="4000" b="1" dirty="0">
                <a:solidFill>
                  <a:prstClr val="black"/>
                </a:solidFill>
                <a:latin typeface="Segoe UI" panose="020B0502040204020203" pitchFamily="34" charset="0"/>
                <a:cs typeface="Segoe UI" panose="020B0502040204020203" pitchFamily="34" charset="0"/>
              </a:rPr>
              <a:t>I can understand:</a:t>
            </a:r>
          </a:p>
        </p:txBody>
      </p:sp>
      <p:sp>
        <p:nvSpPr>
          <p:cNvPr id="14" name="Subtitle 2"/>
          <p:cNvSpPr txBox="1">
            <a:spLocks/>
          </p:cNvSpPr>
          <p:nvPr/>
        </p:nvSpPr>
        <p:spPr>
          <a:xfrm>
            <a:off x="4490519" y="2402495"/>
            <a:ext cx="2160240" cy="4346954"/>
          </a:xfrm>
          <a:prstGeom prst="rect">
            <a:avLst/>
          </a:prstGeom>
          <a:solidFill>
            <a:schemeClr val="accent1">
              <a:lumMod val="60000"/>
              <a:lumOff val="40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2000" dirty="0" smtClean="0">
                <a:solidFill>
                  <a:srgbClr val="000000"/>
                </a:solidFill>
                <a:ea typeface="Times New Roman" panose="02020603050405020304" pitchFamily="18" charset="0"/>
                <a:cs typeface="Times New Roman" panose="02020603050405020304" pitchFamily="18" charset="0"/>
              </a:rPr>
              <a:t>passages </a:t>
            </a:r>
            <a:r>
              <a:rPr lang="en-GB" sz="2000" dirty="0">
                <a:solidFill>
                  <a:srgbClr val="000000"/>
                </a:solidFill>
                <a:ea typeface="Times New Roman" panose="02020603050405020304" pitchFamily="18" charset="0"/>
                <a:cs typeface="Times New Roman" panose="02020603050405020304" pitchFamily="18" charset="0"/>
              </a:rPr>
              <a:t>of approx</a:t>
            </a:r>
            <a:r>
              <a:rPr lang="en-GB" sz="2000" dirty="0" smtClean="0">
                <a:solidFill>
                  <a:srgbClr val="000000"/>
                </a:solidFill>
                <a:ea typeface="Times New Roman" panose="02020603050405020304" pitchFamily="18" charset="0"/>
                <a:cs typeface="Times New Roman" panose="02020603050405020304" pitchFamily="18" charset="0"/>
              </a:rPr>
              <a:t>. 80 </a:t>
            </a:r>
            <a:r>
              <a:rPr lang="en-GB" sz="2000" dirty="0">
                <a:solidFill>
                  <a:srgbClr val="000000"/>
                </a:solidFill>
                <a:ea typeface="Times New Roman" panose="02020603050405020304" pitchFamily="18" charset="0"/>
                <a:cs typeface="Times New Roman" panose="02020603050405020304" pitchFamily="18" charset="0"/>
              </a:rPr>
              <a:t>words, containing predictable </a:t>
            </a:r>
            <a:r>
              <a:rPr lang="en-GB" sz="2000" dirty="0" smtClean="0">
                <a:solidFill>
                  <a:srgbClr val="000000"/>
                </a:solidFill>
                <a:ea typeface="Times New Roman" panose="02020603050405020304" pitchFamily="18" charset="0"/>
                <a:cs typeface="Times New Roman" panose="02020603050405020304" pitchFamily="18" charset="0"/>
              </a:rPr>
              <a:t>information from four-five topics including a range of structures, and can infer meaning in some authentic and/or adapted texts, translating short phrases into English.</a:t>
            </a:r>
            <a:endParaRPr lang="en-GB" sz="2000" dirty="0">
              <a:solidFill>
                <a:prstClr val="black">
                  <a:tint val="75000"/>
                </a:prstClr>
              </a:solidFill>
            </a:endParaRPr>
          </a:p>
          <a:p>
            <a:pPr algn="l"/>
            <a:endParaRPr lang="en-GB" sz="2000" dirty="0">
              <a:solidFill>
                <a:prstClr val="black"/>
              </a:solidFill>
              <a:latin typeface="Segoe UI" panose="020B0502040204020203" pitchFamily="34" charset="0"/>
              <a:cs typeface="Segoe UI" panose="020B0502040204020203" pitchFamily="34" charset="0"/>
            </a:endParaRPr>
          </a:p>
        </p:txBody>
      </p:sp>
      <p:sp>
        <p:nvSpPr>
          <p:cNvPr id="16" name="Subtitle 2"/>
          <p:cNvSpPr txBox="1">
            <a:spLocks/>
          </p:cNvSpPr>
          <p:nvPr/>
        </p:nvSpPr>
        <p:spPr>
          <a:xfrm>
            <a:off x="6650758" y="1460364"/>
            <a:ext cx="2385737" cy="5289085"/>
          </a:xfrm>
          <a:prstGeom prst="rect">
            <a:avLst/>
          </a:prstGeom>
          <a:solidFill>
            <a:schemeClr val="accent1">
              <a:lumMod val="75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15000"/>
              </a:lnSpc>
            </a:pPr>
            <a:r>
              <a:rPr lang="en-GB" sz="2000" dirty="0">
                <a:solidFill>
                  <a:prstClr val="white"/>
                </a:solidFill>
              </a:rPr>
              <a:t>longer </a:t>
            </a:r>
            <a:r>
              <a:rPr lang="en-GB" sz="2000" dirty="0" smtClean="0">
                <a:solidFill>
                  <a:prstClr val="white"/>
                </a:solidFill>
              </a:rPr>
              <a:t>passages </a:t>
            </a:r>
            <a:r>
              <a:rPr lang="en-GB" sz="2000" dirty="0">
                <a:solidFill>
                  <a:prstClr val="white"/>
                </a:solidFill>
              </a:rPr>
              <a:t>of approx. 100 words, which may contain a few unpredictable </a:t>
            </a:r>
            <a:r>
              <a:rPr lang="en-GB" sz="2000" dirty="0" smtClean="0">
                <a:solidFill>
                  <a:prstClr val="white"/>
                </a:solidFill>
              </a:rPr>
              <a:t>elements, including a range of structures, and drawn from several topics including those less recently studied, and can cope with some unfamiliar language in a variety of text types.   </a:t>
            </a:r>
            <a:endParaRPr lang="en-GB" sz="2000" dirty="0">
              <a:solidFill>
                <a:prstClr val="white"/>
              </a:solidFill>
              <a:ea typeface="Calibri" panose="020F0502020204030204" pitchFamily="34" charset="0"/>
              <a:cs typeface="Times New Roman" panose="02020603050405020304" pitchFamily="18" charset="0"/>
            </a:endParaRPr>
          </a:p>
        </p:txBody>
      </p:sp>
      <p:sp>
        <p:nvSpPr>
          <p:cNvPr id="17" name="Horizontal Scroll 16"/>
          <p:cNvSpPr/>
          <p:nvPr/>
        </p:nvSpPr>
        <p:spPr>
          <a:xfrm>
            <a:off x="4814555" y="1633148"/>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7</a:t>
            </a:r>
          </a:p>
        </p:txBody>
      </p:sp>
      <p:sp>
        <p:nvSpPr>
          <p:cNvPr id="18" name="Horizontal Scroll 17"/>
          <p:cNvSpPr/>
          <p:nvPr/>
        </p:nvSpPr>
        <p:spPr>
          <a:xfrm>
            <a:off x="7063644" y="715344"/>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8</a:t>
            </a:r>
          </a:p>
        </p:txBody>
      </p:sp>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097" y="853216"/>
            <a:ext cx="1443198" cy="1443198"/>
          </a:xfrm>
          <a:prstGeom prst="rect">
            <a:avLst/>
          </a:prstGeom>
        </p:spPr>
      </p:pic>
      <p:pic>
        <p:nvPicPr>
          <p:cNvPr id="23" name="Picture 2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2273" y="1003697"/>
            <a:ext cx="1322381" cy="1700205"/>
          </a:xfrm>
          <a:prstGeom prst="rect">
            <a:avLst/>
          </a:prstGeom>
        </p:spPr>
      </p:pic>
    </p:spTree>
    <p:extLst>
      <p:ext uri="{BB962C8B-B14F-4D97-AF65-F5344CB8AC3E}">
        <p14:creationId xmlns:p14="http://schemas.microsoft.com/office/powerpoint/2010/main" val="152832290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51720" y="0"/>
            <a:ext cx="4392488" cy="707886"/>
          </a:xfrm>
          <a:prstGeom prst="rect">
            <a:avLst/>
          </a:prstGeom>
          <a:noFill/>
        </p:spPr>
        <p:txBody>
          <a:bodyPr wrap="square" rtlCol="0">
            <a:spAutoFit/>
          </a:bodyPr>
          <a:lstStyle/>
          <a:p>
            <a:pPr algn="ctr"/>
            <a:r>
              <a:rPr lang="en-GB" sz="4000" dirty="0">
                <a:solidFill>
                  <a:prstClr val="black"/>
                </a:solidFill>
                <a:latin typeface="Arial Rounded MT Bold" panose="020F0704030504030204" pitchFamily="34" charset="0"/>
              </a:rPr>
              <a:t>Year 9</a:t>
            </a:r>
          </a:p>
        </p:txBody>
      </p:sp>
      <p:sp>
        <p:nvSpPr>
          <p:cNvPr id="9" name="Subtitle 2"/>
          <p:cNvSpPr txBox="1">
            <a:spLocks/>
          </p:cNvSpPr>
          <p:nvPr/>
        </p:nvSpPr>
        <p:spPr>
          <a:xfrm>
            <a:off x="96048" y="2924944"/>
            <a:ext cx="1673200" cy="3791115"/>
          </a:xfrm>
          <a:prstGeom prst="rect">
            <a:avLst/>
          </a:prstGeom>
          <a:solidFill>
            <a:schemeClr val="accent2">
              <a:lumMod val="20000"/>
              <a:lumOff val="80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1600" dirty="0">
                <a:solidFill>
                  <a:prstClr val="black"/>
                </a:solidFill>
                <a:ea typeface="Calibri" panose="020F0502020204030204" pitchFamily="34" charset="0"/>
                <a:cs typeface="Times New Roman" panose="02020603050405020304" pitchFamily="18" charset="0"/>
              </a:rPr>
              <a:t>p</a:t>
            </a:r>
            <a:r>
              <a:rPr lang="en-GB" sz="1600" dirty="0" smtClean="0">
                <a:solidFill>
                  <a:prstClr val="black"/>
                </a:solidFill>
                <a:ea typeface="Calibri" panose="020F0502020204030204" pitchFamily="34" charset="0"/>
                <a:cs typeface="Times New Roman" panose="02020603050405020304" pitchFamily="18" charset="0"/>
              </a:rPr>
              <a:t>assages </a:t>
            </a:r>
            <a:r>
              <a:rPr lang="en-GB" sz="1600" dirty="0">
                <a:solidFill>
                  <a:prstClr val="black"/>
                </a:solidFill>
                <a:ea typeface="Calibri" panose="020F0502020204030204" pitchFamily="34" charset="0"/>
                <a:cs typeface="Times New Roman" panose="02020603050405020304" pitchFamily="18" charset="0"/>
              </a:rPr>
              <a:t>of approx. 50 </a:t>
            </a:r>
            <a:r>
              <a:rPr lang="en-GB" sz="1600" dirty="0" smtClean="0">
                <a:solidFill>
                  <a:prstClr val="black"/>
                </a:solidFill>
                <a:ea typeface="Calibri" panose="020F0502020204030204" pitchFamily="34" charset="0"/>
                <a:cs typeface="Times New Roman" panose="02020603050405020304" pitchFamily="18" charset="0"/>
              </a:rPr>
              <a:t>words, containing predictable information drawn from several familiar topics, and can infer meaning of some unfamiliar language, translating individual words and short phrases into English.</a:t>
            </a:r>
            <a:endParaRPr lang="en-GB" sz="1600" dirty="0">
              <a:solidFill>
                <a:prstClr val="black"/>
              </a:solidFill>
              <a:latin typeface="Segoe UI" panose="020B0502040204020203" pitchFamily="34" charset="0"/>
              <a:cs typeface="Segoe UI" panose="020B0502040204020203" pitchFamily="34" charset="0"/>
            </a:endParaRPr>
          </a:p>
        </p:txBody>
      </p:sp>
      <p:sp>
        <p:nvSpPr>
          <p:cNvPr id="13" name="Horizontal Scroll 12"/>
          <p:cNvSpPr/>
          <p:nvPr/>
        </p:nvSpPr>
        <p:spPr>
          <a:xfrm>
            <a:off x="396989" y="2263809"/>
            <a:ext cx="113345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6</a:t>
            </a:r>
          </a:p>
        </p:txBody>
      </p:sp>
      <p:sp>
        <p:nvSpPr>
          <p:cNvPr id="15" name="TextBox 14"/>
          <p:cNvSpPr txBox="1"/>
          <p:nvPr/>
        </p:nvSpPr>
        <p:spPr>
          <a:xfrm>
            <a:off x="80741" y="1348023"/>
            <a:ext cx="5777989" cy="584775"/>
          </a:xfrm>
          <a:prstGeom prst="rect">
            <a:avLst/>
          </a:prstGeom>
          <a:noFill/>
        </p:spPr>
        <p:txBody>
          <a:bodyPr wrap="square" rtlCol="0">
            <a:spAutoFit/>
          </a:bodyPr>
          <a:lstStyle/>
          <a:p>
            <a:r>
              <a:rPr lang="en-GB" sz="3200" b="1" dirty="0">
                <a:solidFill>
                  <a:prstClr val="black"/>
                </a:solidFill>
                <a:latin typeface="Segoe UI" panose="020B0502040204020203" pitchFamily="34" charset="0"/>
                <a:cs typeface="Segoe UI" panose="020B0502040204020203" pitchFamily="34" charset="0"/>
              </a:rPr>
              <a:t>I can understand:</a:t>
            </a:r>
          </a:p>
        </p:txBody>
      </p:sp>
      <p:sp>
        <p:nvSpPr>
          <p:cNvPr id="14" name="Subtitle 2"/>
          <p:cNvSpPr txBox="1">
            <a:spLocks/>
          </p:cNvSpPr>
          <p:nvPr/>
        </p:nvSpPr>
        <p:spPr>
          <a:xfrm>
            <a:off x="1769248" y="2564905"/>
            <a:ext cx="1680080" cy="4134434"/>
          </a:xfrm>
          <a:prstGeom prst="rect">
            <a:avLst/>
          </a:prstGeom>
          <a:solidFill>
            <a:schemeClr val="accent2">
              <a:lumMod val="40000"/>
              <a:lumOff val="60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1600" dirty="0" smtClean="0">
                <a:solidFill>
                  <a:srgbClr val="000000"/>
                </a:solidFill>
                <a:ea typeface="Times New Roman" panose="02020603050405020304" pitchFamily="18" charset="0"/>
                <a:cs typeface="Times New Roman" panose="02020603050405020304" pitchFamily="18" charset="0"/>
              </a:rPr>
              <a:t>passages </a:t>
            </a:r>
            <a:r>
              <a:rPr lang="en-GB" sz="1600" dirty="0">
                <a:solidFill>
                  <a:srgbClr val="000000"/>
                </a:solidFill>
                <a:ea typeface="Times New Roman" panose="02020603050405020304" pitchFamily="18" charset="0"/>
                <a:cs typeface="Times New Roman" panose="02020603050405020304" pitchFamily="18" charset="0"/>
              </a:rPr>
              <a:t>of approx</a:t>
            </a:r>
            <a:r>
              <a:rPr lang="en-GB" sz="1600" dirty="0" smtClean="0">
                <a:solidFill>
                  <a:srgbClr val="000000"/>
                </a:solidFill>
                <a:ea typeface="Times New Roman" panose="02020603050405020304" pitchFamily="18" charset="0"/>
                <a:cs typeface="Times New Roman" panose="02020603050405020304" pitchFamily="18" charset="0"/>
              </a:rPr>
              <a:t>. 80 </a:t>
            </a:r>
            <a:r>
              <a:rPr lang="en-GB" sz="1600" dirty="0">
                <a:solidFill>
                  <a:srgbClr val="000000"/>
                </a:solidFill>
                <a:ea typeface="Times New Roman" panose="02020603050405020304" pitchFamily="18" charset="0"/>
                <a:cs typeface="Times New Roman" panose="02020603050405020304" pitchFamily="18" charset="0"/>
              </a:rPr>
              <a:t>words, containing predictable </a:t>
            </a:r>
            <a:r>
              <a:rPr lang="en-GB" sz="1600" dirty="0" smtClean="0">
                <a:solidFill>
                  <a:srgbClr val="000000"/>
                </a:solidFill>
                <a:ea typeface="Times New Roman" panose="02020603050405020304" pitchFamily="18" charset="0"/>
                <a:cs typeface="Times New Roman" panose="02020603050405020304" pitchFamily="18" charset="0"/>
              </a:rPr>
              <a:t>information from four-five topics including a range of structures, and can infer meaning in some authentic and/or adapted texts, translating short phrases into English.</a:t>
            </a:r>
            <a:endParaRPr lang="en-GB" sz="1600" dirty="0">
              <a:solidFill>
                <a:prstClr val="black">
                  <a:tint val="75000"/>
                </a:prstClr>
              </a:solidFill>
            </a:endParaRPr>
          </a:p>
          <a:p>
            <a:pPr algn="l"/>
            <a:endParaRPr lang="en-GB" sz="1600" dirty="0">
              <a:solidFill>
                <a:prstClr val="black"/>
              </a:solidFill>
              <a:latin typeface="Segoe UI" panose="020B0502040204020203" pitchFamily="34" charset="0"/>
              <a:cs typeface="Segoe UI" panose="020B0502040204020203" pitchFamily="34" charset="0"/>
            </a:endParaRPr>
          </a:p>
        </p:txBody>
      </p:sp>
      <p:sp>
        <p:nvSpPr>
          <p:cNvPr id="16" name="Subtitle 2"/>
          <p:cNvSpPr txBox="1">
            <a:spLocks/>
          </p:cNvSpPr>
          <p:nvPr/>
        </p:nvSpPr>
        <p:spPr>
          <a:xfrm>
            <a:off x="3440419" y="1853890"/>
            <a:ext cx="1788248" cy="4845449"/>
          </a:xfrm>
          <a:prstGeom prst="rect">
            <a:avLst/>
          </a:prstGeom>
          <a:solidFill>
            <a:schemeClr val="accent2">
              <a:lumMod val="60000"/>
              <a:lumOff val="40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15000"/>
              </a:lnSpc>
            </a:pPr>
            <a:r>
              <a:rPr lang="en-GB" sz="1600" dirty="0">
                <a:solidFill>
                  <a:prstClr val="black"/>
                </a:solidFill>
              </a:rPr>
              <a:t>longer </a:t>
            </a:r>
            <a:r>
              <a:rPr lang="en-GB" sz="1600" dirty="0" smtClean="0">
                <a:solidFill>
                  <a:prstClr val="black"/>
                </a:solidFill>
              </a:rPr>
              <a:t>passages </a:t>
            </a:r>
            <a:r>
              <a:rPr lang="en-GB" sz="1600" dirty="0">
                <a:solidFill>
                  <a:prstClr val="black"/>
                </a:solidFill>
              </a:rPr>
              <a:t>of approx. 100 words, which may contain a few unpredictable </a:t>
            </a:r>
            <a:r>
              <a:rPr lang="en-GB" sz="1600" dirty="0" smtClean="0">
                <a:solidFill>
                  <a:prstClr val="black"/>
                </a:solidFill>
              </a:rPr>
              <a:t>elements, including a range of structures, and drawn from several topics including those less recently studied, and can cope with some unfamiliar language in a variety of text types.   </a:t>
            </a:r>
            <a:endParaRPr lang="en-GB" sz="1600" dirty="0">
              <a:solidFill>
                <a:prstClr val="black"/>
              </a:solidFill>
              <a:ea typeface="Calibri" panose="020F0502020204030204" pitchFamily="34" charset="0"/>
              <a:cs typeface="Times New Roman" panose="02020603050405020304" pitchFamily="18" charset="0"/>
            </a:endParaRPr>
          </a:p>
        </p:txBody>
      </p:sp>
      <p:sp>
        <p:nvSpPr>
          <p:cNvPr id="17" name="Horizontal Scroll 16"/>
          <p:cNvSpPr/>
          <p:nvPr/>
        </p:nvSpPr>
        <p:spPr>
          <a:xfrm>
            <a:off x="2018712" y="1853890"/>
            <a:ext cx="113345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7</a:t>
            </a:r>
          </a:p>
        </p:txBody>
      </p:sp>
      <p:sp>
        <p:nvSpPr>
          <p:cNvPr id="18" name="Horizontal Scroll 17"/>
          <p:cNvSpPr/>
          <p:nvPr/>
        </p:nvSpPr>
        <p:spPr>
          <a:xfrm>
            <a:off x="3659541" y="1101714"/>
            <a:ext cx="1244822" cy="706359"/>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8</a:t>
            </a:r>
          </a:p>
        </p:txBody>
      </p:sp>
      <p:sp>
        <p:nvSpPr>
          <p:cNvPr id="19" name="Subtitle 2"/>
          <p:cNvSpPr txBox="1">
            <a:spLocks/>
          </p:cNvSpPr>
          <p:nvPr/>
        </p:nvSpPr>
        <p:spPr>
          <a:xfrm>
            <a:off x="5228667" y="1426930"/>
            <a:ext cx="1788248" cy="5289085"/>
          </a:xfrm>
          <a:prstGeom prst="rect">
            <a:avLst/>
          </a:prstGeom>
          <a:solidFill>
            <a:schemeClr val="accent2">
              <a:lumMod val="75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15000"/>
              </a:lnSpc>
            </a:pPr>
            <a:r>
              <a:rPr lang="en-GB" sz="2000" dirty="0">
                <a:solidFill>
                  <a:prstClr val="white"/>
                </a:solidFill>
              </a:rPr>
              <a:t>l</a:t>
            </a:r>
            <a:r>
              <a:rPr lang="en-GB" sz="2000" dirty="0" smtClean="0">
                <a:solidFill>
                  <a:prstClr val="white"/>
                </a:solidFill>
              </a:rPr>
              <a:t>onger, varied </a:t>
            </a:r>
            <a:r>
              <a:rPr lang="en-GB" sz="2000" dirty="0">
                <a:solidFill>
                  <a:prstClr val="white"/>
                </a:solidFill>
              </a:rPr>
              <a:t>texts of approx. 150 words, which may contain some unpredictable </a:t>
            </a:r>
            <a:r>
              <a:rPr lang="en-GB" sz="2000" dirty="0" smtClean="0">
                <a:solidFill>
                  <a:prstClr val="white"/>
                </a:solidFill>
              </a:rPr>
              <a:t>elements, different time frames and a range of structures, and can translate shorts extracts into English.</a:t>
            </a:r>
            <a:endParaRPr lang="en-GB" sz="2000" dirty="0">
              <a:solidFill>
                <a:prstClr val="white"/>
              </a:solidFill>
              <a:ea typeface="Calibri" panose="020F0502020204030204" pitchFamily="34" charset="0"/>
              <a:cs typeface="Times New Roman" panose="02020603050405020304" pitchFamily="18" charset="0"/>
            </a:endParaRPr>
          </a:p>
        </p:txBody>
      </p:sp>
      <p:sp>
        <p:nvSpPr>
          <p:cNvPr id="20" name="Subtitle 2"/>
          <p:cNvSpPr txBox="1">
            <a:spLocks/>
          </p:cNvSpPr>
          <p:nvPr/>
        </p:nvSpPr>
        <p:spPr>
          <a:xfrm>
            <a:off x="6948264" y="983437"/>
            <a:ext cx="1938527" cy="5732623"/>
          </a:xfrm>
          <a:prstGeom prst="rect">
            <a:avLst/>
          </a:prstGeom>
          <a:solidFill>
            <a:schemeClr val="accent2">
              <a:lumMod val="50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15000"/>
              </a:lnSpc>
            </a:pPr>
            <a:r>
              <a:rPr lang="en-GB" sz="2000" dirty="0">
                <a:solidFill>
                  <a:prstClr val="white"/>
                </a:solidFill>
              </a:rPr>
              <a:t>e</a:t>
            </a:r>
            <a:r>
              <a:rPr lang="en-GB" sz="2000" dirty="0" smtClean="0">
                <a:solidFill>
                  <a:prstClr val="white"/>
                </a:solidFill>
              </a:rPr>
              <a:t>xtended, varied passages </a:t>
            </a:r>
            <a:r>
              <a:rPr lang="en-GB" sz="2000" dirty="0">
                <a:solidFill>
                  <a:prstClr val="white"/>
                </a:solidFill>
              </a:rPr>
              <a:t>of approx. </a:t>
            </a:r>
            <a:r>
              <a:rPr lang="en-GB" sz="2000" dirty="0" smtClean="0">
                <a:solidFill>
                  <a:prstClr val="white"/>
                </a:solidFill>
              </a:rPr>
              <a:t>200 words</a:t>
            </a:r>
            <a:r>
              <a:rPr lang="en-GB" sz="2000" dirty="0">
                <a:solidFill>
                  <a:prstClr val="white"/>
                </a:solidFill>
              </a:rPr>
              <a:t>, which </a:t>
            </a:r>
            <a:r>
              <a:rPr lang="en-GB" sz="2000" dirty="0" smtClean="0">
                <a:solidFill>
                  <a:prstClr val="white"/>
                </a:solidFill>
              </a:rPr>
              <a:t>contain unpredictable elements, time frames, a range of structures, and drawn from any topics previously studied, and can translate short passages into English.   </a:t>
            </a:r>
            <a:endParaRPr lang="en-GB" sz="2000" dirty="0">
              <a:solidFill>
                <a:prstClr val="white"/>
              </a:solidFill>
              <a:ea typeface="Calibri" panose="020F0502020204030204" pitchFamily="34" charset="0"/>
              <a:cs typeface="Times New Roman" panose="02020603050405020304" pitchFamily="18" charset="0"/>
            </a:endParaRPr>
          </a:p>
        </p:txBody>
      </p:sp>
      <p:sp>
        <p:nvSpPr>
          <p:cNvPr id="21" name="Horizontal Scroll 20"/>
          <p:cNvSpPr/>
          <p:nvPr/>
        </p:nvSpPr>
        <p:spPr>
          <a:xfrm>
            <a:off x="5500380" y="551621"/>
            <a:ext cx="1244822" cy="706359"/>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9</a:t>
            </a:r>
          </a:p>
        </p:txBody>
      </p:sp>
      <p:sp>
        <p:nvSpPr>
          <p:cNvPr id="22" name="Horizontal Scroll 21"/>
          <p:cNvSpPr/>
          <p:nvPr/>
        </p:nvSpPr>
        <p:spPr>
          <a:xfrm>
            <a:off x="7255645" y="277078"/>
            <a:ext cx="1370447" cy="706359"/>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10</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0222" y="287538"/>
            <a:ext cx="1443198" cy="1443198"/>
          </a:xfrm>
          <a:prstGeom prst="rect">
            <a:avLst/>
          </a:prstGeom>
        </p:spPr>
      </p:pic>
      <p:pic>
        <p:nvPicPr>
          <p:cNvPr id="10" name="Picture 9"/>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2548" y="420079"/>
            <a:ext cx="1322381" cy="1700205"/>
          </a:xfrm>
          <a:prstGeom prst="rect">
            <a:avLst/>
          </a:prstGeom>
        </p:spPr>
      </p:pic>
      <p:sp>
        <p:nvSpPr>
          <p:cNvPr id="23" name="TextBox 22"/>
          <p:cNvSpPr txBox="1"/>
          <p:nvPr/>
        </p:nvSpPr>
        <p:spPr>
          <a:xfrm>
            <a:off x="1018539" y="493792"/>
            <a:ext cx="5777989" cy="523220"/>
          </a:xfrm>
          <a:prstGeom prst="rect">
            <a:avLst/>
          </a:prstGeom>
          <a:noFill/>
        </p:spPr>
        <p:txBody>
          <a:bodyPr wrap="square" rtlCol="0">
            <a:spAutoFit/>
          </a:bodyPr>
          <a:lstStyle/>
          <a:p>
            <a:pPr algn="ctr"/>
            <a:r>
              <a:rPr lang="en-GB" sz="2800" dirty="0">
                <a:solidFill>
                  <a:prstClr val="black"/>
                </a:solidFill>
                <a:latin typeface="Segoe UI" panose="020B0502040204020203" pitchFamily="34" charset="0"/>
                <a:cs typeface="Segoe UI" panose="020B0502040204020203" pitchFamily="34" charset="0"/>
              </a:rPr>
              <a:t>Listening &amp; Reading</a:t>
            </a:r>
          </a:p>
        </p:txBody>
      </p:sp>
    </p:spTree>
    <p:extLst>
      <p:ext uri="{BB962C8B-B14F-4D97-AF65-F5344CB8AC3E}">
        <p14:creationId xmlns:p14="http://schemas.microsoft.com/office/powerpoint/2010/main" val="423344896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51720" y="0"/>
            <a:ext cx="4392488" cy="707886"/>
          </a:xfrm>
          <a:prstGeom prst="rect">
            <a:avLst/>
          </a:prstGeom>
          <a:noFill/>
        </p:spPr>
        <p:txBody>
          <a:bodyPr wrap="square" rtlCol="0">
            <a:spAutoFit/>
          </a:bodyPr>
          <a:lstStyle/>
          <a:p>
            <a:pPr algn="ctr"/>
            <a:r>
              <a:rPr lang="en-GB" sz="4000" dirty="0">
                <a:solidFill>
                  <a:prstClr val="black"/>
                </a:solidFill>
                <a:latin typeface="Arial Rounded MT Bold" panose="020F0704030504030204" pitchFamily="34" charset="0"/>
              </a:rPr>
              <a:t>Year 7</a:t>
            </a:r>
          </a:p>
        </p:txBody>
      </p:sp>
      <p:sp>
        <p:nvSpPr>
          <p:cNvPr id="5" name="TextBox 4"/>
          <p:cNvSpPr txBox="1"/>
          <p:nvPr/>
        </p:nvSpPr>
        <p:spPr>
          <a:xfrm>
            <a:off x="1403648" y="476672"/>
            <a:ext cx="5777989" cy="707886"/>
          </a:xfrm>
          <a:prstGeom prst="rect">
            <a:avLst/>
          </a:prstGeom>
          <a:noFill/>
        </p:spPr>
        <p:txBody>
          <a:bodyPr wrap="square" rtlCol="0">
            <a:spAutoFit/>
          </a:bodyPr>
          <a:lstStyle/>
          <a:p>
            <a:pPr algn="ctr"/>
            <a:r>
              <a:rPr lang="en-GB" sz="4000" dirty="0">
                <a:solidFill>
                  <a:prstClr val="black"/>
                </a:solidFill>
                <a:latin typeface="Segoe UI" panose="020B0502040204020203" pitchFamily="34" charset="0"/>
                <a:cs typeface="Segoe UI" panose="020B0502040204020203" pitchFamily="34" charset="0"/>
              </a:rPr>
              <a:t>Writing</a:t>
            </a:r>
          </a:p>
        </p:txBody>
      </p:sp>
      <p:sp>
        <p:nvSpPr>
          <p:cNvPr id="6" name="Subtitle 2"/>
          <p:cNvSpPr txBox="1">
            <a:spLocks/>
          </p:cNvSpPr>
          <p:nvPr/>
        </p:nvSpPr>
        <p:spPr>
          <a:xfrm>
            <a:off x="107504" y="3217003"/>
            <a:ext cx="2160240" cy="3452357"/>
          </a:xfrm>
          <a:prstGeom prst="rect">
            <a:avLst/>
          </a:prstGeom>
          <a:solidFill>
            <a:schemeClr val="accent6">
              <a:lumMod val="20000"/>
              <a:lumOff val="80000"/>
            </a:schemeClr>
          </a:solidFill>
          <a:ln>
            <a:no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sz="2000" dirty="0">
                <a:solidFill>
                  <a:prstClr val="black"/>
                </a:solidFill>
              </a:rPr>
              <a:t>write words, phrases and </a:t>
            </a:r>
            <a:r>
              <a:rPr lang="en-GB" sz="2000" dirty="0" smtClean="0">
                <a:solidFill>
                  <a:prstClr val="black"/>
                </a:solidFill>
              </a:rPr>
              <a:t>short, </a:t>
            </a:r>
            <a:r>
              <a:rPr lang="en-GB" sz="2000" dirty="0">
                <a:solidFill>
                  <a:prstClr val="black"/>
                </a:solidFill>
              </a:rPr>
              <a:t>simple sentences </a:t>
            </a:r>
            <a:r>
              <a:rPr lang="en-GB" sz="2000" dirty="0" smtClean="0">
                <a:solidFill>
                  <a:prstClr val="black"/>
                </a:solidFill>
              </a:rPr>
              <a:t>from </a:t>
            </a:r>
            <a:r>
              <a:rPr lang="en-GB" sz="2000" dirty="0">
                <a:solidFill>
                  <a:prstClr val="black"/>
                </a:solidFill>
              </a:rPr>
              <a:t>memory with understandable </a:t>
            </a:r>
            <a:r>
              <a:rPr lang="en-GB" sz="2000" dirty="0" smtClean="0">
                <a:solidFill>
                  <a:prstClr val="black"/>
                </a:solidFill>
              </a:rPr>
              <a:t>spelling, and </a:t>
            </a:r>
            <a:r>
              <a:rPr lang="en-GB" sz="2000" dirty="0">
                <a:solidFill>
                  <a:prstClr val="black"/>
                </a:solidFill>
              </a:rPr>
              <a:t>change </a:t>
            </a:r>
            <a:r>
              <a:rPr lang="en-GB" sz="2000" dirty="0" smtClean="0">
                <a:solidFill>
                  <a:prstClr val="black"/>
                </a:solidFill>
              </a:rPr>
              <a:t>some </a:t>
            </a:r>
            <a:r>
              <a:rPr lang="en-GB" sz="2000" dirty="0">
                <a:solidFill>
                  <a:prstClr val="black"/>
                </a:solidFill>
              </a:rPr>
              <a:t>elements in sentences to create new </a:t>
            </a:r>
            <a:r>
              <a:rPr lang="en-GB" sz="2000" dirty="0" smtClean="0">
                <a:solidFill>
                  <a:prstClr val="black"/>
                </a:solidFill>
              </a:rPr>
              <a:t>ones.</a:t>
            </a:r>
            <a:endParaRPr lang="en-GB" sz="2000" dirty="0">
              <a:solidFill>
                <a:prstClr val="black"/>
              </a:solidFill>
              <a:ea typeface="Calibri" panose="020F0502020204030204" pitchFamily="34" charset="0"/>
              <a:cs typeface="Times New Roman" panose="02020603050405020304" pitchFamily="18" charset="0"/>
            </a:endParaRPr>
          </a:p>
        </p:txBody>
      </p:sp>
      <p:sp>
        <p:nvSpPr>
          <p:cNvPr id="7" name="Subtitle 2"/>
          <p:cNvSpPr txBox="1">
            <a:spLocks/>
          </p:cNvSpPr>
          <p:nvPr/>
        </p:nvSpPr>
        <p:spPr>
          <a:xfrm>
            <a:off x="2237923" y="2753533"/>
            <a:ext cx="2232248" cy="3915827"/>
          </a:xfrm>
          <a:prstGeom prst="rect">
            <a:avLst/>
          </a:prstGeom>
          <a:solidFill>
            <a:schemeClr val="accent6">
              <a:lumMod val="40000"/>
              <a:lumOff val="60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15000"/>
              </a:lnSpc>
              <a:spcAft>
                <a:spcPts val="1200"/>
              </a:spcAft>
            </a:pPr>
            <a:r>
              <a:rPr lang="en-GB" sz="1800" dirty="0">
                <a:solidFill>
                  <a:prstClr val="black"/>
                </a:solidFill>
                <a:ea typeface="Calibri" panose="020F0502020204030204" pitchFamily="34" charset="0"/>
                <a:cs typeface="Times New Roman" panose="02020603050405020304" pitchFamily="18" charset="0"/>
              </a:rPr>
              <a:t>write a short, simple text from memory, using simple sentences from one familiar topic with reasonable </a:t>
            </a:r>
            <a:r>
              <a:rPr lang="en-GB" sz="1800" dirty="0" smtClean="0">
                <a:solidFill>
                  <a:prstClr val="black"/>
                </a:solidFill>
                <a:ea typeface="Calibri" panose="020F0502020204030204" pitchFamily="34" charset="0"/>
                <a:cs typeface="Times New Roman" panose="02020603050405020304" pitchFamily="18" charset="0"/>
              </a:rPr>
              <a:t>spelling, and </a:t>
            </a:r>
            <a:r>
              <a:rPr lang="en-GB" sz="1800" dirty="0" smtClean="0">
                <a:solidFill>
                  <a:prstClr val="black"/>
                </a:solidFill>
              </a:rPr>
              <a:t>can </a:t>
            </a:r>
            <a:r>
              <a:rPr lang="en-GB" sz="1800" dirty="0">
                <a:solidFill>
                  <a:prstClr val="black"/>
                </a:solidFill>
              </a:rPr>
              <a:t>write sentences on a few topics using a model, e.g. a writing frame</a:t>
            </a:r>
            <a:r>
              <a:rPr lang="en-GB" sz="1800" dirty="0">
                <a:solidFill>
                  <a:prstClr val="black">
                    <a:tint val="75000"/>
                  </a:prstClr>
                </a:solidFill>
              </a:rPr>
              <a:t>.</a:t>
            </a:r>
            <a:endParaRPr lang="en-GB" sz="2000" dirty="0">
              <a:solidFill>
                <a:prstClr val="black">
                  <a:tint val="75000"/>
                </a:prstClr>
              </a:solidFill>
              <a:ea typeface="Calibri" panose="020F0502020204030204" pitchFamily="34" charset="0"/>
              <a:cs typeface="Times New Roman" panose="02020603050405020304" pitchFamily="18" charset="0"/>
            </a:endParaRPr>
          </a:p>
          <a:p>
            <a:pPr algn="l">
              <a:lnSpc>
                <a:spcPct val="115000"/>
              </a:lnSpc>
              <a:spcAft>
                <a:spcPts val="1200"/>
              </a:spcAft>
            </a:pPr>
            <a:endParaRPr lang="en-GB" sz="1800" dirty="0">
              <a:solidFill>
                <a:prstClr val="black"/>
              </a:solidFill>
              <a:ea typeface="Calibri" panose="020F0502020204030204" pitchFamily="34" charset="0"/>
              <a:cs typeface="Times New Roman" panose="02020603050405020304" pitchFamily="18" charset="0"/>
            </a:endParaRPr>
          </a:p>
        </p:txBody>
      </p:sp>
      <p:sp>
        <p:nvSpPr>
          <p:cNvPr id="8" name="Subtitle 2"/>
          <p:cNvSpPr txBox="1">
            <a:spLocks/>
          </p:cNvSpPr>
          <p:nvPr/>
        </p:nvSpPr>
        <p:spPr>
          <a:xfrm>
            <a:off x="4427984" y="2105461"/>
            <a:ext cx="2160240" cy="4563899"/>
          </a:xfrm>
          <a:prstGeom prst="rect">
            <a:avLst/>
          </a:prstGeom>
          <a:solidFill>
            <a:schemeClr val="accent6">
              <a:lumMod val="60000"/>
              <a:lumOff val="40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2000" dirty="0">
                <a:solidFill>
                  <a:prstClr val="black"/>
                </a:solidFill>
                <a:cs typeface="Segoe UI" panose="020B0502040204020203" pitchFamily="34" charset="0"/>
              </a:rPr>
              <a:t>write a paragraph from memory made up of short sentences using taught language on a few </a:t>
            </a:r>
            <a:r>
              <a:rPr lang="en-GB" sz="2000" dirty="0" smtClean="0">
                <a:solidFill>
                  <a:prstClr val="black"/>
                </a:solidFill>
                <a:cs typeface="Segoe UI" panose="020B0502040204020203" pitchFamily="34" charset="0"/>
              </a:rPr>
              <a:t>topics, (which may have some mistakes), and can </a:t>
            </a:r>
            <a:r>
              <a:rPr lang="en-GB" sz="2000" dirty="0" smtClean="0">
                <a:solidFill>
                  <a:prstClr val="black"/>
                </a:solidFill>
              </a:rPr>
              <a:t>translate </a:t>
            </a:r>
            <a:r>
              <a:rPr lang="en-GB" sz="2000" dirty="0">
                <a:solidFill>
                  <a:prstClr val="black"/>
                </a:solidFill>
              </a:rPr>
              <a:t>short phrases </a:t>
            </a:r>
            <a:r>
              <a:rPr lang="en-GB" sz="2000" dirty="0" smtClean="0">
                <a:solidFill>
                  <a:prstClr val="black"/>
                </a:solidFill>
              </a:rPr>
              <a:t>from English containing </a:t>
            </a:r>
            <a:r>
              <a:rPr lang="en-GB" sz="2000" dirty="0">
                <a:solidFill>
                  <a:prstClr val="black"/>
                </a:solidFill>
              </a:rPr>
              <a:t>all familiar language from the most recent topic.</a:t>
            </a:r>
            <a:endParaRPr lang="en-GB" sz="2000" dirty="0">
              <a:solidFill>
                <a:prstClr val="black"/>
              </a:solidFill>
              <a:ea typeface="Calibri" panose="020F0502020204030204" pitchFamily="34" charset="0"/>
              <a:cs typeface="Times New Roman" panose="02020603050405020304" pitchFamily="18" charset="0"/>
            </a:endParaRPr>
          </a:p>
          <a:p>
            <a:pPr algn="l"/>
            <a:endParaRPr lang="en-GB" sz="2100" dirty="0">
              <a:solidFill>
                <a:prstClr val="black"/>
              </a:solidFill>
              <a:cs typeface="Segoe UI" panose="020B0502040204020203" pitchFamily="34" charset="0"/>
            </a:endParaRPr>
          </a:p>
        </p:txBody>
      </p:sp>
      <p:sp>
        <p:nvSpPr>
          <p:cNvPr id="9" name="Subtitle 2"/>
          <p:cNvSpPr txBox="1">
            <a:spLocks/>
          </p:cNvSpPr>
          <p:nvPr/>
        </p:nvSpPr>
        <p:spPr>
          <a:xfrm>
            <a:off x="6588224" y="1391072"/>
            <a:ext cx="2304256" cy="5278288"/>
          </a:xfrm>
          <a:prstGeom prst="rect">
            <a:avLst/>
          </a:prstGeom>
          <a:solidFill>
            <a:schemeClr val="accent6">
              <a:lumMod val="75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2000" dirty="0">
                <a:solidFill>
                  <a:prstClr val="black"/>
                </a:solidFill>
                <a:cs typeface="Segoe UI" panose="020B0502040204020203" pitchFamily="34" charset="0"/>
              </a:rPr>
              <a:t>write short paragraphs from memory on two-three topics with good </a:t>
            </a:r>
            <a:r>
              <a:rPr lang="en-GB" sz="2000" dirty="0" smtClean="0">
                <a:solidFill>
                  <a:prstClr val="black"/>
                </a:solidFill>
                <a:cs typeface="Segoe UI" panose="020B0502040204020203" pitchFamily="34" charset="0"/>
              </a:rPr>
              <a:t>accuracy, and adapt known structures (with some inaccuracy) and add new, researched language with some success, as well as translate short sentences from English across two-three topics.</a:t>
            </a:r>
            <a:r>
              <a:rPr lang="en-GB" sz="2000" dirty="0">
                <a:solidFill>
                  <a:prstClr val="black"/>
                </a:solidFill>
                <a:cs typeface="Segoe UI" panose="020B0502040204020203" pitchFamily="34" charset="0"/>
              </a:rPr>
              <a:t/>
            </a:r>
            <a:br>
              <a:rPr lang="en-GB" sz="2000" dirty="0">
                <a:solidFill>
                  <a:prstClr val="black"/>
                </a:solidFill>
                <a:cs typeface="Segoe UI" panose="020B0502040204020203" pitchFamily="34" charset="0"/>
              </a:rPr>
            </a:br>
            <a:endParaRPr lang="en-GB" sz="2000" dirty="0">
              <a:solidFill>
                <a:prstClr val="black"/>
              </a:solidFill>
              <a:cs typeface="Segoe UI" panose="020B0502040204020203" pitchFamily="34" charset="0"/>
            </a:endParaRPr>
          </a:p>
        </p:txBody>
      </p:sp>
      <p:sp>
        <p:nvSpPr>
          <p:cNvPr id="10" name="Horizontal Scroll 9"/>
          <p:cNvSpPr/>
          <p:nvPr/>
        </p:nvSpPr>
        <p:spPr>
          <a:xfrm>
            <a:off x="395536" y="2481212"/>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3</a:t>
            </a:r>
          </a:p>
        </p:txBody>
      </p:sp>
      <p:sp>
        <p:nvSpPr>
          <p:cNvPr id="11" name="Horizontal Scroll 10"/>
          <p:cNvSpPr/>
          <p:nvPr/>
        </p:nvSpPr>
        <p:spPr>
          <a:xfrm>
            <a:off x="2555776" y="1999714"/>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4</a:t>
            </a:r>
          </a:p>
        </p:txBody>
      </p:sp>
      <p:sp>
        <p:nvSpPr>
          <p:cNvPr id="12" name="Horizontal Scroll 11"/>
          <p:cNvSpPr/>
          <p:nvPr/>
        </p:nvSpPr>
        <p:spPr>
          <a:xfrm>
            <a:off x="4752020" y="1337194"/>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5</a:t>
            </a:r>
          </a:p>
        </p:txBody>
      </p:sp>
      <p:sp>
        <p:nvSpPr>
          <p:cNvPr id="13" name="Horizontal Scroll 12"/>
          <p:cNvSpPr/>
          <p:nvPr/>
        </p:nvSpPr>
        <p:spPr>
          <a:xfrm>
            <a:off x="7041641" y="589115"/>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6</a:t>
            </a:r>
          </a:p>
        </p:txBody>
      </p:sp>
      <p:sp>
        <p:nvSpPr>
          <p:cNvPr id="15" name="TextBox 14"/>
          <p:cNvSpPr txBox="1"/>
          <p:nvPr/>
        </p:nvSpPr>
        <p:spPr>
          <a:xfrm>
            <a:off x="107504" y="1839371"/>
            <a:ext cx="5777989" cy="707886"/>
          </a:xfrm>
          <a:prstGeom prst="rect">
            <a:avLst/>
          </a:prstGeom>
          <a:noFill/>
        </p:spPr>
        <p:txBody>
          <a:bodyPr wrap="square" rtlCol="0">
            <a:spAutoFit/>
          </a:bodyPr>
          <a:lstStyle/>
          <a:p>
            <a:r>
              <a:rPr lang="en-GB" sz="4000" b="1" dirty="0">
                <a:solidFill>
                  <a:prstClr val="black"/>
                </a:solidFill>
                <a:latin typeface="Segoe UI" panose="020B0502040204020203" pitchFamily="34" charset="0"/>
                <a:cs typeface="Segoe UI" panose="020B0502040204020203" pitchFamily="34" charset="0"/>
              </a:rPr>
              <a:t>I can:</a:t>
            </a:r>
          </a:p>
        </p:txBody>
      </p:sp>
      <p:pic>
        <p:nvPicPr>
          <p:cNvPr id="3" name="Picture 2"/>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44853" y="451523"/>
            <a:ext cx="1795140" cy="1766838"/>
          </a:xfrm>
          <a:prstGeom prst="rect">
            <a:avLst/>
          </a:prstGeom>
        </p:spPr>
      </p:pic>
    </p:spTree>
    <p:extLst>
      <p:ext uri="{BB962C8B-B14F-4D97-AF65-F5344CB8AC3E}">
        <p14:creationId xmlns:p14="http://schemas.microsoft.com/office/powerpoint/2010/main" val="249841599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51720" y="0"/>
            <a:ext cx="4392488" cy="707886"/>
          </a:xfrm>
          <a:prstGeom prst="rect">
            <a:avLst/>
          </a:prstGeom>
          <a:noFill/>
        </p:spPr>
        <p:txBody>
          <a:bodyPr wrap="square" rtlCol="0">
            <a:spAutoFit/>
          </a:bodyPr>
          <a:lstStyle/>
          <a:p>
            <a:pPr algn="ctr"/>
            <a:r>
              <a:rPr lang="en-GB" sz="4000" dirty="0">
                <a:solidFill>
                  <a:prstClr val="black"/>
                </a:solidFill>
                <a:latin typeface="Arial Rounded MT Bold" panose="020F0704030504030204" pitchFamily="34" charset="0"/>
              </a:rPr>
              <a:t>Year 8</a:t>
            </a:r>
          </a:p>
        </p:txBody>
      </p:sp>
      <p:sp>
        <p:nvSpPr>
          <p:cNvPr id="5" name="TextBox 4"/>
          <p:cNvSpPr txBox="1"/>
          <p:nvPr/>
        </p:nvSpPr>
        <p:spPr>
          <a:xfrm>
            <a:off x="1358969" y="516967"/>
            <a:ext cx="5777989" cy="707886"/>
          </a:xfrm>
          <a:prstGeom prst="rect">
            <a:avLst/>
          </a:prstGeom>
          <a:noFill/>
        </p:spPr>
        <p:txBody>
          <a:bodyPr wrap="square" rtlCol="0">
            <a:spAutoFit/>
          </a:bodyPr>
          <a:lstStyle/>
          <a:p>
            <a:pPr algn="ctr"/>
            <a:r>
              <a:rPr lang="en-GB" sz="4000" dirty="0">
                <a:solidFill>
                  <a:prstClr val="black"/>
                </a:solidFill>
                <a:latin typeface="Segoe UI" panose="020B0502040204020203" pitchFamily="34" charset="0"/>
                <a:cs typeface="Segoe UI" panose="020B0502040204020203" pitchFamily="34" charset="0"/>
              </a:rPr>
              <a:t>Writing</a:t>
            </a:r>
          </a:p>
        </p:txBody>
      </p:sp>
      <p:sp>
        <p:nvSpPr>
          <p:cNvPr id="8" name="Subtitle 2"/>
          <p:cNvSpPr txBox="1">
            <a:spLocks/>
          </p:cNvSpPr>
          <p:nvPr/>
        </p:nvSpPr>
        <p:spPr>
          <a:xfrm>
            <a:off x="134035" y="3933056"/>
            <a:ext cx="2160240" cy="2816393"/>
          </a:xfrm>
          <a:prstGeom prst="rect">
            <a:avLst/>
          </a:prstGeom>
          <a:solidFill>
            <a:schemeClr val="accent1">
              <a:lumMod val="20000"/>
              <a:lumOff val="80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1600" dirty="0">
                <a:solidFill>
                  <a:prstClr val="black"/>
                </a:solidFill>
                <a:cs typeface="Segoe UI" panose="020B0502040204020203" pitchFamily="34" charset="0"/>
              </a:rPr>
              <a:t>write a paragraph from memory made up of short sentences using taught language on a few topics, (which may have some mistakes), and can translate short phrases from English containing all familiar language from the most recent topic.</a:t>
            </a:r>
          </a:p>
        </p:txBody>
      </p:sp>
      <p:sp>
        <p:nvSpPr>
          <p:cNvPr id="9" name="Subtitle 2"/>
          <p:cNvSpPr txBox="1">
            <a:spLocks/>
          </p:cNvSpPr>
          <p:nvPr/>
        </p:nvSpPr>
        <p:spPr>
          <a:xfrm>
            <a:off x="2258271" y="3356992"/>
            <a:ext cx="2232248" cy="3392457"/>
          </a:xfrm>
          <a:prstGeom prst="rect">
            <a:avLst/>
          </a:prstGeom>
          <a:solidFill>
            <a:schemeClr val="accent1">
              <a:lumMod val="40000"/>
              <a:lumOff val="60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1700" dirty="0">
                <a:solidFill>
                  <a:prstClr val="black"/>
                </a:solidFill>
                <a:cs typeface="Segoe UI" panose="020B0502040204020203" pitchFamily="34" charset="0"/>
              </a:rPr>
              <a:t>write short paragraphs from memory on two-three topics with good accuracy, and adapt known structures (with some inaccuracy) and add new, researched language with some success, as well as translate short sentences from English across two-three topics.</a:t>
            </a:r>
          </a:p>
        </p:txBody>
      </p:sp>
      <p:sp>
        <p:nvSpPr>
          <p:cNvPr id="12" name="Horizontal Scroll 11"/>
          <p:cNvSpPr/>
          <p:nvPr/>
        </p:nvSpPr>
        <p:spPr>
          <a:xfrm>
            <a:off x="422067" y="3212976"/>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5</a:t>
            </a:r>
          </a:p>
        </p:txBody>
      </p:sp>
      <p:sp>
        <p:nvSpPr>
          <p:cNvPr id="13" name="Horizontal Scroll 12"/>
          <p:cNvSpPr/>
          <p:nvPr/>
        </p:nvSpPr>
        <p:spPr>
          <a:xfrm>
            <a:off x="2604743" y="2614167"/>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6</a:t>
            </a:r>
          </a:p>
        </p:txBody>
      </p:sp>
      <p:sp>
        <p:nvSpPr>
          <p:cNvPr id="15" name="TextBox 14"/>
          <p:cNvSpPr txBox="1"/>
          <p:nvPr/>
        </p:nvSpPr>
        <p:spPr>
          <a:xfrm>
            <a:off x="134035" y="2353228"/>
            <a:ext cx="5777989" cy="707886"/>
          </a:xfrm>
          <a:prstGeom prst="rect">
            <a:avLst/>
          </a:prstGeom>
          <a:noFill/>
        </p:spPr>
        <p:txBody>
          <a:bodyPr wrap="square" rtlCol="0">
            <a:spAutoFit/>
          </a:bodyPr>
          <a:lstStyle/>
          <a:p>
            <a:r>
              <a:rPr lang="en-GB" sz="4000" b="1" dirty="0">
                <a:solidFill>
                  <a:prstClr val="black"/>
                </a:solidFill>
                <a:latin typeface="Segoe UI" panose="020B0502040204020203" pitchFamily="34" charset="0"/>
                <a:cs typeface="Segoe UI" panose="020B0502040204020203" pitchFamily="34" charset="0"/>
              </a:rPr>
              <a:t>I can:</a:t>
            </a:r>
          </a:p>
        </p:txBody>
      </p:sp>
      <p:sp>
        <p:nvSpPr>
          <p:cNvPr id="14" name="Subtitle 2"/>
          <p:cNvSpPr txBox="1">
            <a:spLocks/>
          </p:cNvSpPr>
          <p:nvPr/>
        </p:nvSpPr>
        <p:spPr>
          <a:xfrm>
            <a:off x="4490519" y="2402495"/>
            <a:ext cx="2160240" cy="4346954"/>
          </a:xfrm>
          <a:prstGeom prst="rect">
            <a:avLst/>
          </a:prstGeom>
          <a:solidFill>
            <a:schemeClr val="accent1">
              <a:lumMod val="60000"/>
              <a:lumOff val="40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1900" dirty="0">
                <a:solidFill>
                  <a:prstClr val="black"/>
                </a:solidFill>
                <a:cs typeface="Segoe UI" panose="020B0502040204020203" pitchFamily="34" charset="0"/>
              </a:rPr>
              <a:t>write from memory at greater length (e.g. 60-75 words) on one </a:t>
            </a:r>
            <a:r>
              <a:rPr lang="en-GB" sz="1900" dirty="0" smtClean="0">
                <a:solidFill>
                  <a:prstClr val="black"/>
                </a:solidFill>
                <a:cs typeface="Segoe UI" panose="020B0502040204020203" pitchFamily="34" charset="0"/>
              </a:rPr>
              <a:t>topic, using more than one time frame and a logical structure, recycling learnt language and combining with new elements to express own ideas, as well as translate a short paragraph from English.</a:t>
            </a:r>
            <a:r>
              <a:rPr lang="en-GB" sz="1900" dirty="0">
                <a:solidFill>
                  <a:prstClr val="black"/>
                </a:solidFill>
                <a:cs typeface="Segoe UI" panose="020B0502040204020203" pitchFamily="34" charset="0"/>
              </a:rPr>
              <a:t/>
            </a:r>
            <a:br>
              <a:rPr lang="en-GB" sz="1900" dirty="0">
                <a:solidFill>
                  <a:prstClr val="black"/>
                </a:solidFill>
                <a:cs typeface="Segoe UI" panose="020B0502040204020203" pitchFamily="34" charset="0"/>
              </a:rPr>
            </a:br>
            <a:endParaRPr lang="en-GB" sz="1900" dirty="0">
              <a:solidFill>
                <a:prstClr val="black"/>
              </a:solidFill>
              <a:cs typeface="Segoe UI" panose="020B0502040204020203" pitchFamily="34" charset="0"/>
            </a:endParaRPr>
          </a:p>
        </p:txBody>
      </p:sp>
      <p:sp>
        <p:nvSpPr>
          <p:cNvPr id="16" name="Subtitle 2"/>
          <p:cNvSpPr txBox="1">
            <a:spLocks/>
          </p:cNvSpPr>
          <p:nvPr/>
        </p:nvSpPr>
        <p:spPr>
          <a:xfrm>
            <a:off x="6650758" y="1460364"/>
            <a:ext cx="2385737" cy="5289085"/>
          </a:xfrm>
          <a:prstGeom prst="rect">
            <a:avLst/>
          </a:prstGeom>
          <a:solidFill>
            <a:schemeClr val="accent1">
              <a:lumMod val="75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15000"/>
              </a:lnSpc>
            </a:pPr>
            <a:r>
              <a:rPr lang="en-GB" sz="1800" dirty="0">
                <a:solidFill>
                  <a:prstClr val="white"/>
                </a:solidFill>
                <a:ea typeface="Calibri" panose="020F0502020204030204" pitchFamily="34" charset="0"/>
                <a:cs typeface="Times New Roman" panose="02020603050405020304" pitchFamily="18" charset="0"/>
              </a:rPr>
              <a:t>write text of several paragraphs from memory, using a variety of </a:t>
            </a:r>
            <a:r>
              <a:rPr lang="en-GB" sz="1800" dirty="0" smtClean="0">
                <a:solidFill>
                  <a:prstClr val="white"/>
                </a:solidFill>
                <a:ea typeface="Calibri" panose="020F0502020204030204" pitchFamily="34" charset="0"/>
                <a:cs typeface="Times New Roman" panose="02020603050405020304" pitchFamily="18" charset="0"/>
              </a:rPr>
              <a:t>structures, manipulating known structures and combining with new elements to produce new meanings, which are almost always clear, and translate a short paragraph from English, drawing on language from four-five topic areas.</a:t>
            </a:r>
            <a:endParaRPr lang="en-GB" sz="1800" dirty="0">
              <a:solidFill>
                <a:prstClr val="white"/>
              </a:solidFill>
              <a:ea typeface="Calibri" panose="020F0502020204030204" pitchFamily="34" charset="0"/>
              <a:cs typeface="Times New Roman" panose="02020603050405020304" pitchFamily="18" charset="0"/>
            </a:endParaRPr>
          </a:p>
        </p:txBody>
      </p:sp>
      <p:sp>
        <p:nvSpPr>
          <p:cNvPr id="17" name="Horizontal Scroll 16"/>
          <p:cNvSpPr/>
          <p:nvPr/>
        </p:nvSpPr>
        <p:spPr>
          <a:xfrm>
            <a:off x="4814555" y="1633148"/>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7</a:t>
            </a:r>
          </a:p>
        </p:txBody>
      </p:sp>
      <p:sp>
        <p:nvSpPr>
          <p:cNvPr id="18" name="Horizontal Scroll 17"/>
          <p:cNvSpPr/>
          <p:nvPr/>
        </p:nvSpPr>
        <p:spPr>
          <a:xfrm>
            <a:off x="7063644" y="715344"/>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8</a:t>
            </a:r>
          </a:p>
        </p:txBody>
      </p:sp>
      <p:pic>
        <p:nvPicPr>
          <p:cNvPr id="20" name="Picture 19"/>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56525" y="1003764"/>
            <a:ext cx="1795140" cy="1766838"/>
          </a:xfrm>
          <a:prstGeom prst="rect">
            <a:avLst/>
          </a:prstGeom>
        </p:spPr>
      </p:pic>
    </p:spTree>
    <p:extLst>
      <p:ext uri="{BB962C8B-B14F-4D97-AF65-F5344CB8AC3E}">
        <p14:creationId xmlns:p14="http://schemas.microsoft.com/office/powerpoint/2010/main" val="56926837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1376125" y="387017"/>
            <a:ext cx="5777989" cy="707886"/>
          </a:xfrm>
          <a:prstGeom prst="rect">
            <a:avLst/>
          </a:prstGeom>
          <a:noFill/>
        </p:spPr>
        <p:txBody>
          <a:bodyPr wrap="square" rtlCol="0">
            <a:spAutoFit/>
          </a:bodyPr>
          <a:lstStyle/>
          <a:p>
            <a:pPr algn="ctr"/>
            <a:r>
              <a:rPr lang="en-GB" sz="4000" dirty="0">
                <a:solidFill>
                  <a:prstClr val="black"/>
                </a:solidFill>
                <a:latin typeface="Segoe UI" panose="020B0502040204020203" pitchFamily="34" charset="0"/>
                <a:cs typeface="Segoe UI" panose="020B0502040204020203" pitchFamily="34" charset="0"/>
              </a:rPr>
              <a:t>Writing</a:t>
            </a:r>
          </a:p>
        </p:txBody>
      </p:sp>
      <p:sp>
        <p:nvSpPr>
          <p:cNvPr id="4" name="TextBox 3"/>
          <p:cNvSpPr txBox="1"/>
          <p:nvPr/>
        </p:nvSpPr>
        <p:spPr>
          <a:xfrm>
            <a:off x="2051719" y="-15851"/>
            <a:ext cx="4392488" cy="707886"/>
          </a:xfrm>
          <a:prstGeom prst="rect">
            <a:avLst/>
          </a:prstGeom>
          <a:noFill/>
        </p:spPr>
        <p:txBody>
          <a:bodyPr wrap="square" rtlCol="0">
            <a:spAutoFit/>
          </a:bodyPr>
          <a:lstStyle/>
          <a:p>
            <a:pPr algn="ctr"/>
            <a:r>
              <a:rPr lang="en-GB" sz="4000" dirty="0">
                <a:solidFill>
                  <a:prstClr val="black"/>
                </a:solidFill>
                <a:latin typeface="Arial Rounded MT Bold" panose="020F0704030504030204" pitchFamily="34" charset="0"/>
              </a:rPr>
              <a:t>Year 9</a:t>
            </a:r>
          </a:p>
        </p:txBody>
      </p:sp>
      <p:sp>
        <p:nvSpPr>
          <p:cNvPr id="9" name="Subtitle 2"/>
          <p:cNvSpPr txBox="1">
            <a:spLocks/>
          </p:cNvSpPr>
          <p:nvPr/>
        </p:nvSpPr>
        <p:spPr>
          <a:xfrm>
            <a:off x="96048" y="2524819"/>
            <a:ext cx="1673200" cy="4214097"/>
          </a:xfrm>
          <a:prstGeom prst="rect">
            <a:avLst/>
          </a:prstGeom>
          <a:solidFill>
            <a:schemeClr val="accent2">
              <a:lumMod val="20000"/>
              <a:lumOff val="80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1600" dirty="0">
                <a:solidFill>
                  <a:prstClr val="black"/>
                </a:solidFill>
                <a:cs typeface="Segoe UI" panose="020B0502040204020203" pitchFamily="34" charset="0"/>
              </a:rPr>
              <a:t>write short paragraphs from memory on two-three topics with good accuracy, and adapt known structures (with some inaccuracy) and add new, researched language with some success, as well as translate short sentences from English across two-three topics.</a:t>
            </a:r>
          </a:p>
        </p:txBody>
      </p:sp>
      <p:sp>
        <p:nvSpPr>
          <p:cNvPr id="13" name="Horizontal Scroll 12"/>
          <p:cNvSpPr/>
          <p:nvPr/>
        </p:nvSpPr>
        <p:spPr>
          <a:xfrm>
            <a:off x="352646" y="1855386"/>
            <a:ext cx="113345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6</a:t>
            </a:r>
          </a:p>
        </p:txBody>
      </p:sp>
      <p:sp>
        <p:nvSpPr>
          <p:cNvPr id="15" name="TextBox 14"/>
          <p:cNvSpPr txBox="1"/>
          <p:nvPr/>
        </p:nvSpPr>
        <p:spPr>
          <a:xfrm>
            <a:off x="96048" y="1179800"/>
            <a:ext cx="5777989" cy="707886"/>
          </a:xfrm>
          <a:prstGeom prst="rect">
            <a:avLst/>
          </a:prstGeom>
          <a:noFill/>
        </p:spPr>
        <p:txBody>
          <a:bodyPr wrap="square" rtlCol="0">
            <a:spAutoFit/>
          </a:bodyPr>
          <a:lstStyle/>
          <a:p>
            <a:r>
              <a:rPr lang="en-GB" sz="4000" b="1" dirty="0">
                <a:solidFill>
                  <a:prstClr val="black"/>
                </a:solidFill>
                <a:latin typeface="Segoe UI" panose="020B0502040204020203" pitchFamily="34" charset="0"/>
                <a:cs typeface="Segoe UI" panose="020B0502040204020203" pitchFamily="34" charset="0"/>
              </a:rPr>
              <a:t>I can:</a:t>
            </a:r>
          </a:p>
        </p:txBody>
      </p:sp>
      <p:sp>
        <p:nvSpPr>
          <p:cNvPr id="14" name="Subtitle 2"/>
          <p:cNvSpPr txBox="1">
            <a:spLocks/>
          </p:cNvSpPr>
          <p:nvPr/>
        </p:nvSpPr>
        <p:spPr>
          <a:xfrm>
            <a:off x="1769248" y="2274420"/>
            <a:ext cx="1680080" cy="4466948"/>
          </a:xfrm>
          <a:prstGeom prst="rect">
            <a:avLst/>
          </a:prstGeom>
          <a:solidFill>
            <a:schemeClr val="accent2">
              <a:lumMod val="40000"/>
              <a:lumOff val="60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1600" dirty="0">
                <a:solidFill>
                  <a:prstClr val="black"/>
                </a:solidFill>
                <a:cs typeface="Segoe UI" panose="020B0502040204020203" pitchFamily="34" charset="0"/>
              </a:rPr>
              <a:t>write from memory at greater length (e.g. 60-75 words) on one topic, using more than one time frame and a logical structure, recycling learnt language and combining with new elements to express own ideas, as well as translate a short paragraph from English.</a:t>
            </a:r>
          </a:p>
        </p:txBody>
      </p:sp>
      <p:sp>
        <p:nvSpPr>
          <p:cNvPr id="16" name="Subtitle 2"/>
          <p:cNvSpPr txBox="1">
            <a:spLocks/>
          </p:cNvSpPr>
          <p:nvPr/>
        </p:nvSpPr>
        <p:spPr>
          <a:xfrm>
            <a:off x="3440419" y="1842372"/>
            <a:ext cx="1788248" cy="4891266"/>
          </a:xfrm>
          <a:prstGeom prst="rect">
            <a:avLst/>
          </a:prstGeom>
          <a:solidFill>
            <a:schemeClr val="accent2">
              <a:lumMod val="60000"/>
              <a:lumOff val="40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15000"/>
              </a:lnSpc>
            </a:pPr>
            <a:r>
              <a:rPr lang="en-GB" sz="1550" dirty="0">
                <a:solidFill>
                  <a:prstClr val="black"/>
                </a:solidFill>
              </a:rPr>
              <a:t>write text of several paragraphs from memory, using a variety of structures, manipulating known structures and combining with new elements to produce new meanings, which are almost always clear, and </a:t>
            </a:r>
            <a:r>
              <a:rPr lang="en-GB" sz="1550" dirty="0" err="1">
                <a:solidFill>
                  <a:prstClr val="black"/>
                </a:solidFill>
              </a:rPr>
              <a:t>and</a:t>
            </a:r>
            <a:r>
              <a:rPr lang="en-GB" sz="1550" dirty="0">
                <a:solidFill>
                  <a:prstClr val="black"/>
                </a:solidFill>
              </a:rPr>
              <a:t> translate a short paragraph from English, drawing on language from four-five topic areas.</a:t>
            </a:r>
          </a:p>
        </p:txBody>
      </p:sp>
      <p:sp>
        <p:nvSpPr>
          <p:cNvPr id="17" name="Horizontal Scroll 16"/>
          <p:cNvSpPr/>
          <p:nvPr/>
        </p:nvSpPr>
        <p:spPr>
          <a:xfrm>
            <a:off x="2038105" y="1584266"/>
            <a:ext cx="113345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7</a:t>
            </a:r>
          </a:p>
        </p:txBody>
      </p:sp>
      <p:sp>
        <p:nvSpPr>
          <p:cNvPr id="18" name="Horizontal Scroll 17"/>
          <p:cNvSpPr/>
          <p:nvPr/>
        </p:nvSpPr>
        <p:spPr>
          <a:xfrm>
            <a:off x="3670231" y="1120944"/>
            <a:ext cx="1244822" cy="706359"/>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8</a:t>
            </a:r>
          </a:p>
        </p:txBody>
      </p:sp>
      <p:sp>
        <p:nvSpPr>
          <p:cNvPr id="19" name="Subtitle 2"/>
          <p:cNvSpPr txBox="1">
            <a:spLocks/>
          </p:cNvSpPr>
          <p:nvPr/>
        </p:nvSpPr>
        <p:spPr>
          <a:xfrm>
            <a:off x="5228667" y="1355830"/>
            <a:ext cx="1788248" cy="5383086"/>
          </a:xfrm>
          <a:prstGeom prst="rect">
            <a:avLst/>
          </a:prstGeom>
          <a:solidFill>
            <a:schemeClr val="accent2">
              <a:lumMod val="75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15000"/>
              </a:lnSpc>
            </a:pPr>
            <a:r>
              <a:rPr lang="en-GB" sz="1600" dirty="0">
                <a:solidFill>
                  <a:prstClr val="white"/>
                </a:solidFill>
                <a:ea typeface="Calibri" panose="020F0502020204030204" pitchFamily="34" charset="0"/>
                <a:cs typeface="Times New Roman" panose="02020603050405020304" pitchFamily="18" charset="0"/>
              </a:rPr>
              <a:t>write extended pieces of several paragraphs from </a:t>
            </a:r>
            <a:r>
              <a:rPr lang="en-GB" sz="1600" dirty="0" smtClean="0">
                <a:solidFill>
                  <a:prstClr val="white"/>
                </a:solidFill>
                <a:ea typeface="Calibri" panose="020F0502020204030204" pitchFamily="34" charset="0"/>
                <a:cs typeface="Times New Roman" panose="02020603050405020304" pitchFamily="18" charset="0"/>
              </a:rPr>
              <a:t>memory, drawn from a variety of current and previous topics, using a range of more complex structures (with some errors), and accurate straightforward language, and can translate a paragraph from English from previous and current topics.</a:t>
            </a:r>
            <a:r>
              <a:rPr lang="en-GB" sz="1600" dirty="0">
                <a:solidFill>
                  <a:prstClr val="white"/>
                </a:solidFill>
                <a:ea typeface="Calibri" panose="020F0502020204030204" pitchFamily="34" charset="0"/>
                <a:cs typeface="Times New Roman" panose="02020603050405020304" pitchFamily="18" charset="0"/>
              </a:rPr>
              <a:t/>
            </a:r>
            <a:br>
              <a:rPr lang="en-GB" sz="1600" dirty="0">
                <a:solidFill>
                  <a:prstClr val="white"/>
                </a:solidFill>
                <a:ea typeface="Calibri" panose="020F0502020204030204" pitchFamily="34" charset="0"/>
                <a:cs typeface="Times New Roman" panose="02020603050405020304" pitchFamily="18" charset="0"/>
              </a:rPr>
            </a:br>
            <a:endParaRPr lang="en-GB" sz="1600" dirty="0">
              <a:solidFill>
                <a:prstClr val="white"/>
              </a:solidFill>
              <a:ea typeface="Calibri" panose="020F0502020204030204" pitchFamily="34" charset="0"/>
              <a:cs typeface="Times New Roman" panose="02020603050405020304" pitchFamily="18" charset="0"/>
            </a:endParaRPr>
          </a:p>
        </p:txBody>
      </p:sp>
      <p:sp>
        <p:nvSpPr>
          <p:cNvPr id="20" name="Subtitle 2"/>
          <p:cNvSpPr txBox="1">
            <a:spLocks/>
          </p:cNvSpPr>
          <p:nvPr/>
        </p:nvSpPr>
        <p:spPr>
          <a:xfrm>
            <a:off x="6948264" y="1006293"/>
            <a:ext cx="1938527" cy="5732623"/>
          </a:xfrm>
          <a:prstGeom prst="rect">
            <a:avLst/>
          </a:prstGeom>
          <a:solidFill>
            <a:schemeClr val="accent2">
              <a:lumMod val="50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15000"/>
              </a:lnSpc>
            </a:pPr>
            <a:r>
              <a:rPr lang="en-GB" sz="1700" dirty="0" smtClean="0">
                <a:solidFill>
                  <a:prstClr val="white"/>
                </a:solidFill>
                <a:ea typeface="Calibri" panose="020F0502020204030204" pitchFamily="34" charset="0"/>
                <a:cs typeface="Times New Roman" panose="02020603050405020304" pitchFamily="18" charset="0"/>
              </a:rPr>
              <a:t>write </a:t>
            </a:r>
            <a:r>
              <a:rPr lang="en-GB" sz="1700" dirty="0">
                <a:solidFill>
                  <a:prstClr val="white"/>
                </a:solidFill>
                <a:ea typeface="Calibri" panose="020F0502020204030204" pitchFamily="34" charset="0"/>
                <a:cs typeface="Times New Roman" panose="02020603050405020304" pitchFamily="18" charset="0"/>
              </a:rPr>
              <a:t>a coherent piece of prose of several paragraphs from memory, using appropriate links between paragraphs, </a:t>
            </a:r>
            <a:r>
              <a:rPr lang="en-GB" sz="1700" dirty="0" smtClean="0">
                <a:solidFill>
                  <a:prstClr val="white"/>
                </a:solidFill>
                <a:ea typeface="Calibri" panose="020F0502020204030204" pitchFamily="34" charset="0"/>
                <a:cs typeface="Times New Roman" panose="02020603050405020304" pitchFamily="18" charset="0"/>
              </a:rPr>
              <a:t>using </a:t>
            </a:r>
            <a:r>
              <a:rPr lang="en-GB" sz="1700" dirty="0">
                <a:solidFill>
                  <a:prstClr val="white"/>
                </a:solidFill>
                <a:ea typeface="Calibri" panose="020F0502020204030204" pitchFamily="34" charset="0"/>
                <a:cs typeface="Times New Roman" panose="02020603050405020304" pitchFamily="18" charset="0"/>
              </a:rPr>
              <a:t>a range of vocabulary and structures, showing a growing awareness of FL syntax, and how this differs to English, </a:t>
            </a:r>
            <a:r>
              <a:rPr lang="en-GB" sz="1700" dirty="0" smtClean="0">
                <a:solidFill>
                  <a:prstClr val="white"/>
                </a:solidFill>
                <a:ea typeface="Calibri" panose="020F0502020204030204" pitchFamily="34" charset="0"/>
                <a:cs typeface="Times New Roman" panose="02020603050405020304" pitchFamily="18" charset="0"/>
              </a:rPr>
              <a:t>and </a:t>
            </a:r>
            <a:r>
              <a:rPr lang="en-GB" sz="1700" dirty="0">
                <a:solidFill>
                  <a:prstClr val="white"/>
                </a:solidFill>
                <a:ea typeface="Calibri" panose="020F0502020204030204" pitchFamily="34" charset="0"/>
                <a:cs typeface="Times New Roman" panose="02020603050405020304" pitchFamily="18" charset="0"/>
              </a:rPr>
              <a:t>can translate a paragraph from English drawn from all KS3 topics covered.</a:t>
            </a:r>
          </a:p>
        </p:txBody>
      </p:sp>
      <p:sp>
        <p:nvSpPr>
          <p:cNvPr id="21" name="Horizontal Scroll 20"/>
          <p:cNvSpPr/>
          <p:nvPr/>
        </p:nvSpPr>
        <p:spPr>
          <a:xfrm>
            <a:off x="5475524" y="624541"/>
            <a:ext cx="1244822" cy="706359"/>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9</a:t>
            </a:r>
          </a:p>
        </p:txBody>
      </p:sp>
      <p:sp>
        <p:nvSpPr>
          <p:cNvPr id="22" name="Horizontal Scroll 21"/>
          <p:cNvSpPr/>
          <p:nvPr/>
        </p:nvSpPr>
        <p:spPr>
          <a:xfrm>
            <a:off x="7255645" y="277078"/>
            <a:ext cx="1370447" cy="706359"/>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10</a:t>
            </a:r>
          </a:p>
        </p:txBody>
      </p:sp>
      <p:pic>
        <p:nvPicPr>
          <p:cNvPr id="25" name="Picture 2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28198" y="-83727"/>
            <a:ext cx="1795140" cy="1766838"/>
          </a:xfrm>
          <a:prstGeom prst="rect">
            <a:avLst/>
          </a:prstGeom>
        </p:spPr>
      </p:pic>
    </p:spTree>
    <p:extLst>
      <p:ext uri="{BB962C8B-B14F-4D97-AF65-F5344CB8AC3E}">
        <p14:creationId xmlns:p14="http://schemas.microsoft.com/office/powerpoint/2010/main" val="411695193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51720" y="0"/>
            <a:ext cx="4392488" cy="707886"/>
          </a:xfrm>
          <a:prstGeom prst="rect">
            <a:avLst/>
          </a:prstGeom>
          <a:noFill/>
        </p:spPr>
        <p:txBody>
          <a:bodyPr wrap="square" rtlCol="0">
            <a:spAutoFit/>
          </a:bodyPr>
          <a:lstStyle/>
          <a:p>
            <a:pPr algn="ctr"/>
            <a:r>
              <a:rPr lang="en-GB" sz="4000" dirty="0">
                <a:solidFill>
                  <a:prstClr val="black"/>
                </a:solidFill>
                <a:latin typeface="Arial Rounded MT Bold" panose="020F0704030504030204" pitchFamily="34" charset="0"/>
              </a:rPr>
              <a:t>Year 7</a:t>
            </a:r>
          </a:p>
        </p:txBody>
      </p:sp>
      <p:sp>
        <p:nvSpPr>
          <p:cNvPr id="5" name="TextBox 4"/>
          <p:cNvSpPr txBox="1"/>
          <p:nvPr/>
        </p:nvSpPr>
        <p:spPr>
          <a:xfrm>
            <a:off x="1403648" y="476672"/>
            <a:ext cx="5777989" cy="707886"/>
          </a:xfrm>
          <a:prstGeom prst="rect">
            <a:avLst/>
          </a:prstGeom>
          <a:noFill/>
        </p:spPr>
        <p:txBody>
          <a:bodyPr wrap="square" rtlCol="0">
            <a:spAutoFit/>
          </a:bodyPr>
          <a:lstStyle/>
          <a:p>
            <a:pPr algn="ctr"/>
            <a:r>
              <a:rPr lang="en-GB" sz="4000" dirty="0">
                <a:solidFill>
                  <a:prstClr val="black"/>
                </a:solidFill>
                <a:latin typeface="Segoe UI" panose="020B0502040204020203" pitchFamily="34" charset="0"/>
                <a:cs typeface="Segoe UI" panose="020B0502040204020203" pitchFamily="34" charset="0"/>
              </a:rPr>
              <a:t>Grammar &amp; Vocabulary</a:t>
            </a:r>
          </a:p>
        </p:txBody>
      </p:sp>
      <p:sp>
        <p:nvSpPr>
          <p:cNvPr id="6" name="Subtitle 2"/>
          <p:cNvSpPr txBox="1">
            <a:spLocks/>
          </p:cNvSpPr>
          <p:nvPr/>
        </p:nvSpPr>
        <p:spPr>
          <a:xfrm>
            <a:off x="107504" y="3217003"/>
            <a:ext cx="2160240" cy="3452357"/>
          </a:xfrm>
          <a:prstGeom prst="rect">
            <a:avLst/>
          </a:prstGeom>
          <a:solidFill>
            <a:schemeClr val="accent6">
              <a:lumMod val="20000"/>
              <a:lumOff val="80000"/>
            </a:schemeClr>
          </a:solidFill>
          <a:ln>
            <a:no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sz="1800" dirty="0" smtClean="0">
                <a:solidFill>
                  <a:srgbClr val="000000"/>
                </a:solidFill>
                <a:ea typeface="Times New Roman" panose="02020603050405020304" pitchFamily="18" charset="0"/>
                <a:cs typeface="Times New Roman" panose="02020603050405020304" pitchFamily="18" charset="0"/>
              </a:rPr>
              <a:t>use </a:t>
            </a:r>
            <a:r>
              <a:rPr lang="en-GB" sz="1800" dirty="0">
                <a:solidFill>
                  <a:srgbClr val="000000"/>
                </a:solidFill>
                <a:ea typeface="Times New Roman" panose="02020603050405020304" pitchFamily="18" charset="0"/>
                <a:cs typeface="Times New Roman" panose="02020603050405020304" pitchFamily="18" charset="0"/>
              </a:rPr>
              <a:t>definite and indefinite articles, agree adjectives for number and gender, use all persons of several regular verbs in the present tense (with a writing frame) and use days of the week in simple sentence formation.</a:t>
            </a:r>
            <a:br>
              <a:rPr lang="en-GB" sz="1800" dirty="0">
                <a:solidFill>
                  <a:srgbClr val="000000"/>
                </a:solidFill>
                <a:ea typeface="Times New Roman" panose="02020603050405020304" pitchFamily="18" charset="0"/>
                <a:cs typeface="Times New Roman" panose="02020603050405020304" pitchFamily="18" charset="0"/>
              </a:rPr>
            </a:br>
            <a:endParaRPr lang="en-GB" sz="1800" dirty="0">
              <a:solidFill>
                <a:prstClr val="black"/>
              </a:solidFill>
            </a:endParaRPr>
          </a:p>
        </p:txBody>
      </p:sp>
      <p:sp>
        <p:nvSpPr>
          <p:cNvPr id="7" name="Subtitle 2"/>
          <p:cNvSpPr txBox="1">
            <a:spLocks/>
          </p:cNvSpPr>
          <p:nvPr/>
        </p:nvSpPr>
        <p:spPr>
          <a:xfrm>
            <a:off x="2237923" y="2753533"/>
            <a:ext cx="2232248" cy="3915827"/>
          </a:xfrm>
          <a:prstGeom prst="rect">
            <a:avLst/>
          </a:prstGeom>
          <a:solidFill>
            <a:schemeClr val="accent6">
              <a:lumMod val="40000"/>
              <a:lumOff val="60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15000"/>
              </a:lnSpc>
              <a:spcAft>
                <a:spcPts val="1200"/>
              </a:spcAft>
            </a:pPr>
            <a:r>
              <a:rPr lang="en-GB" sz="1800" dirty="0" smtClean="0">
                <a:solidFill>
                  <a:prstClr val="black"/>
                </a:solidFill>
              </a:rPr>
              <a:t>use </a:t>
            </a:r>
            <a:r>
              <a:rPr lang="en-GB" sz="1800" dirty="0">
                <a:solidFill>
                  <a:prstClr val="black"/>
                </a:solidFill>
              </a:rPr>
              <a:t>high-frequency verb forms, nouns, articles and adjectives to form simple </a:t>
            </a:r>
            <a:r>
              <a:rPr lang="en-GB" sz="1800" dirty="0" smtClean="0">
                <a:solidFill>
                  <a:prstClr val="black"/>
                </a:solidFill>
              </a:rPr>
              <a:t>sentences independently, and has a </a:t>
            </a:r>
            <a:r>
              <a:rPr lang="en-GB" sz="1800" dirty="0">
                <a:solidFill>
                  <a:prstClr val="black"/>
                </a:solidFill>
              </a:rPr>
              <a:t>basic repertoire of words and phrases related to people, places, things and simple actions.</a:t>
            </a:r>
            <a:endParaRPr lang="en-GB" sz="1800" dirty="0">
              <a:solidFill>
                <a:prstClr val="black"/>
              </a:solidFill>
              <a:ea typeface="Calibri" panose="020F0502020204030204" pitchFamily="34" charset="0"/>
              <a:cs typeface="Times New Roman" panose="02020603050405020304" pitchFamily="18" charset="0"/>
            </a:endParaRPr>
          </a:p>
        </p:txBody>
      </p:sp>
      <p:sp>
        <p:nvSpPr>
          <p:cNvPr id="8" name="Subtitle 2"/>
          <p:cNvSpPr txBox="1">
            <a:spLocks/>
          </p:cNvSpPr>
          <p:nvPr/>
        </p:nvSpPr>
        <p:spPr>
          <a:xfrm>
            <a:off x="4427984" y="2105461"/>
            <a:ext cx="2160240" cy="4563899"/>
          </a:xfrm>
          <a:prstGeom prst="rect">
            <a:avLst/>
          </a:prstGeom>
          <a:solidFill>
            <a:schemeClr val="accent6">
              <a:lumMod val="60000"/>
              <a:lumOff val="40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1900" dirty="0" smtClean="0">
                <a:solidFill>
                  <a:srgbClr val="000000"/>
                </a:solidFill>
                <a:ea typeface="Times New Roman" panose="02020603050405020304" pitchFamily="18" charset="0"/>
                <a:cs typeface="Times New Roman" panose="02020603050405020304" pitchFamily="18" charset="0"/>
              </a:rPr>
              <a:t>use </a:t>
            </a:r>
            <a:r>
              <a:rPr lang="en-GB" sz="1900" dirty="0">
                <a:solidFill>
                  <a:srgbClr val="000000"/>
                </a:solidFill>
                <a:ea typeface="Times New Roman" panose="02020603050405020304" pitchFamily="18" charset="0"/>
                <a:cs typeface="Times New Roman" panose="02020603050405020304" pitchFamily="18" charset="0"/>
              </a:rPr>
              <a:t>nouns and adjectives, subject pronouns and present tense verbs (regular and key irregular) to generate positive and simple negative sentences independently, recalling at least 20 </a:t>
            </a:r>
            <a:r>
              <a:rPr lang="en-GB" sz="1900" dirty="0" smtClean="0">
                <a:solidFill>
                  <a:srgbClr val="000000"/>
                </a:solidFill>
                <a:ea typeface="Times New Roman" panose="02020603050405020304" pitchFamily="18" charset="0"/>
                <a:cs typeface="Times New Roman" panose="02020603050405020304" pitchFamily="18" charset="0"/>
              </a:rPr>
              <a:t>verbs, and use 50 cognate and 30 non-cognate words.</a:t>
            </a:r>
            <a:endParaRPr lang="en-GB" sz="1900" dirty="0">
              <a:solidFill>
                <a:prstClr val="black">
                  <a:tint val="75000"/>
                </a:prstClr>
              </a:solidFill>
            </a:endParaRPr>
          </a:p>
          <a:p>
            <a:pPr algn="l"/>
            <a:endParaRPr lang="en-GB" sz="1900" dirty="0">
              <a:solidFill>
                <a:prstClr val="black"/>
              </a:solidFill>
              <a:cs typeface="Segoe UI" panose="020B0502040204020203" pitchFamily="34" charset="0"/>
            </a:endParaRPr>
          </a:p>
        </p:txBody>
      </p:sp>
      <p:sp>
        <p:nvSpPr>
          <p:cNvPr id="9" name="Subtitle 2"/>
          <p:cNvSpPr txBox="1">
            <a:spLocks/>
          </p:cNvSpPr>
          <p:nvPr/>
        </p:nvSpPr>
        <p:spPr>
          <a:xfrm>
            <a:off x="6588224" y="1391072"/>
            <a:ext cx="2304256" cy="5278288"/>
          </a:xfrm>
          <a:prstGeom prst="rect">
            <a:avLst/>
          </a:prstGeom>
          <a:solidFill>
            <a:schemeClr val="accent6">
              <a:lumMod val="75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2000" dirty="0">
                <a:solidFill>
                  <a:prstClr val="black"/>
                </a:solidFill>
                <a:cs typeface="Segoe UI" panose="020B0502040204020203" pitchFamily="34" charset="0"/>
              </a:rPr>
              <a:t>recall and use 30 verbs in the present tense and the simple future, use question words with more confidence to frame spontaneous questions, and use the relative pronoun ‘which’ in a variety of contexts to extend </a:t>
            </a:r>
            <a:r>
              <a:rPr lang="en-GB" sz="2000" dirty="0" smtClean="0">
                <a:solidFill>
                  <a:prstClr val="black"/>
                </a:solidFill>
                <a:cs typeface="Segoe UI" panose="020B0502040204020203" pitchFamily="34" charset="0"/>
              </a:rPr>
              <a:t>sentences, and use 80 cognate and 50 non-cognate words.</a:t>
            </a:r>
            <a:endParaRPr lang="en-GB" sz="2000" dirty="0">
              <a:solidFill>
                <a:prstClr val="black"/>
              </a:solidFill>
              <a:cs typeface="Segoe UI" panose="020B0502040204020203" pitchFamily="34" charset="0"/>
            </a:endParaRPr>
          </a:p>
        </p:txBody>
      </p:sp>
      <p:sp>
        <p:nvSpPr>
          <p:cNvPr id="10" name="Horizontal Scroll 9"/>
          <p:cNvSpPr/>
          <p:nvPr/>
        </p:nvSpPr>
        <p:spPr>
          <a:xfrm>
            <a:off x="395536" y="2481212"/>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3</a:t>
            </a:r>
          </a:p>
        </p:txBody>
      </p:sp>
      <p:sp>
        <p:nvSpPr>
          <p:cNvPr id="11" name="Horizontal Scroll 10"/>
          <p:cNvSpPr/>
          <p:nvPr/>
        </p:nvSpPr>
        <p:spPr>
          <a:xfrm>
            <a:off x="2555776" y="1999714"/>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4</a:t>
            </a:r>
          </a:p>
        </p:txBody>
      </p:sp>
      <p:sp>
        <p:nvSpPr>
          <p:cNvPr id="12" name="Horizontal Scroll 11"/>
          <p:cNvSpPr/>
          <p:nvPr/>
        </p:nvSpPr>
        <p:spPr>
          <a:xfrm>
            <a:off x="4752020" y="1337194"/>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5</a:t>
            </a:r>
          </a:p>
        </p:txBody>
      </p:sp>
      <p:sp>
        <p:nvSpPr>
          <p:cNvPr id="13" name="Horizontal Scroll 12"/>
          <p:cNvSpPr/>
          <p:nvPr/>
        </p:nvSpPr>
        <p:spPr>
          <a:xfrm>
            <a:off x="7041641" y="589115"/>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6</a:t>
            </a:r>
          </a:p>
        </p:txBody>
      </p:sp>
      <p:sp>
        <p:nvSpPr>
          <p:cNvPr id="15" name="TextBox 14"/>
          <p:cNvSpPr txBox="1"/>
          <p:nvPr/>
        </p:nvSpPr>
        <p:spPr>
          <a:xfrm>
            <a:off x="107504" y="1839371"/>
            <a:ext cx="5777989" cy="707886"/>
          </a:xfrm>
          <a:prstGeom prst="rect">
            <a:avLst/>
          </a:prstGeom>
          <a:noFill/>
        </p:spPr>
        <p:txBody>
          <a:bodyPr wrap="square" rtlCol="0">
            <a:spAutoFit/>
          </a:bodyPr>
          <a:lstStyle/>
          <a:p>
            <a:r>
              <a:rPr lang="en-GB" sz="4000" b="1" dirty="0">
                <a:solidFill>
                  <a:prstClr val="black"/>
                </a:solidFill>
                <a:latin typeface="Segoe UI" panose="020B0502040204020203" pitchFamily="34" charset="0"/>
                <a:cs typeface="Segoe UI" panose="020B0502040204020203" pitchFamily="34" charset="0"/>
              </a:rPr>
              <a:t>I can:</a:t>
            </a:r>
          </a:p>
        </p:txBody>
      </p:sp>
    </p:spTree>
    <p:extLst>
      <p:ext uri="{BB962C8B-B14F-4D97-AF65-F5344CB8AC3E}">
        <p14:creationId xmlns:p14="http://schemas.microsoft.com/office/powerpoint/2010/main" val="176980247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51720" y="0"/>
            <a:ext cx="4392488" cy="707886"/>
          </a:xfrm>
          <a:prstGeom prst="rect">
            <a:avLst/>
          </a:prstGeom>
          <a:noFill/>
        </p:spPr>
        <p:txBody>
          <a:bodyPr wrap="square" rtlCol="0">
            <a:spAutoFit/>
          </a:bodyPr>
          <a:lstStyle/>
          <a:p>
            <a:pPr algn="ctr"/>
            <a:r>
              <a:rPr lang="en-GB" sz="4000" dirty="0">
                <a:solidFill>
                  <a:prstClr val="black"/>
                </a:solidFill>
                <a:latin typeface="Arial Rounded MT Bold" panose="020F0704030504030204" pitchFamily="34" charset="0"/>
              </a:rPr>
              <a:t>Year 8</a:t>
            </a:r>
          </a:p>
        </p:txBody>
      </p:sp>
      <p:sp>
        <p:nvSpPr>
          <p:cNvPr id="5" name="TextBox 4"/>
          <p:cNvSpPr txBox="1"/>
          <p:nvPr/>
        </p:nvSpPr>
        <p:spPr>
          <a:xfrm>
            <a:off x="1358969" y="516967"/>
            <a:ext cx="5777989" cy="707886"/>
          </a:xfrm>
          <a:prstGeom prst="rect">
            <a:avLst/>
          </a:prstGeom>
          <a:noFill/>
        </p:spPr>
        <p:txBody>
          <a:bodyPr wrap="square" rtlCol="0">
            <a:spAutoFit/>
          </a:bodyPr>
          <a:lstStyle/>
          <a:p>
            <a:pPr algn="ctr"/>
            <a:r>
              <a:rPr lang="en-GB" sz="4000" dirty="0">
                <a:solidFill>
                  <a:prstClr val="black"/>
                </a:solidFill>
                <a:latin typeface="Segoe UI" panose="020B0502040204020203" pitchFamily="34" charset="0"/>
                <a:cs typeface="Segoe UI" panose="020B0502040204020203" pitchFamily="34" charset="0"/>
              </a:rPr>
              <a:t>Grammar &amp; Vocabulary</a:t>
            </a:r>
          </a:p>
        </p:txBody>
      </p:sp>
      <p:sp>
        <p:nvSpPr>
          <p:cNvPr id="8" name="Subtitle 2"/>
          <p:cNvSpPr txBox="1">
            <a:spLocks/>
          </p:cNvSpPr>
          <p:nvPr/>
        </p:nvSpPr>
        <p:spPr>
          <a:xfrm>
            <a:off x="134035" y="3789040"/>
            <a:ext cx="2160240" cy="2960409"/>
          </a:xfrm>
          <a:prstGeom prst="rect">
            <a:avLst/>
          </a:prstGeom>
          <a:solidFill>
            <a:schemeClr val="accent1">
              <a:lumMod val="20000"/>
              <a:lumOff val="80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1600" dirty="0">
                <a:solidFill>
                  <a:srgbClr val="000000"/>
                </a:solidFill>
                <a:ea typeface="Times New Roman" panose="02020603050405020304" pitchFamily="18" charset="0"/>
                <a:cs typeface="Times New Roman" panose="02020603050405020304" pitchFamily="18" charset="0"/>
              </a:rPr>
              <a:t>use nouns and adjectives, subject pronouns and present tense verbs (regular and key irregular) to generate positive and simple negative sentences independently, recalling at least 20 </a:t>
            </a:r>
            <a:r>
              <a:rPr lang="en-GB" sz="1600" dirty="0" smtClean="0">
                <a:solidFill>
                  <a:srgbClr val="000000"/>
                </a:solidFill>
                <a:ea typeface="Times New Roman" panose="02020603050405020304" pitchFamily="18" charset="0"/>
                <a:cs typeface="Times New Roman" panose="02020603050405020304" pitchFamily="18" charset="0"/>
              </a:rPr>
              <a:t>verbs, </a:t>
            </a:r>
            <a:r>
              <a:rPr lang="en-GB" sz="1600" dirty="0">
                <a:solidFill>
                  <a:srgbClr val="000000"/>
                </a:solidFill>
                <a:ea typeface="Times New Roman" panose="02020603050405020304" pitchFamily="18" charset="0"/>
                <a:cs typeface="Times New Roman" panose="02020603050405020304" pitchFamily="18" charset="0"/>
              </a:rPr>
              <a:t>and use 50 cognate and 30 </a:t>
            </a:r>
            <a:r>
              <a:rPr lang="en-GB" sz="1600" dirty="0" smtClean="0">
                <a:solidFill>
                  <a:srgbClr val="000000"/>
                </a:solidFill>
                <a:ea typeface="Times New Roman" panose="02020603050405020304" pitchFamily="18" charset="0"/>
                <a:cs typeface="Times New Roman" panose="02020603050405020304" pitchFamily="18" charset="0"/>
              </a:rPr>
              <a:t>non-cognate words.</a:t>
            </a:r>
            <a:endParaRPr lang="en-GB" sz="1600" dirty="0">
              <a:solidFill>
                <a:prstClr val="black">
                  <a:tint val="75000"/>
                </a:prstClr>
              </a:solidFill>
            </a:endParaRPr>
          </a:p>
          <a:p>
            <a:pPr algn="l"/>
            <a:endParaRPr lang="en-GB" sz="1600" dirty="0">
              <a:solidFill>
                <a:prstClr val="black">
                  <a:tint val="75000"/>
                </a:prstClr>
              </a:solidFill>
            </a:endParaRPr>
          </a:p>
        </p:txBody>
      </p:sp>
      <p:sp>
        <p:nvSpPr>
          <p:cNvPr id="9" name="Subtitle 2"/>
          <p:cNvSpPr txBox="1">
            <a:spLocks/>
          </p:cNvSpPr>
          <p:nvPr/>
        </p:nvSpPr>
        <p:spPr>
          <a:xfrm>
            <a:off x="2258271" y="3356992"/>
            <a:ext cx="2232248" cy="3392457"/>
          </a:xfrm>
          <a:prstGeom prst="rect">
            <a:avLst/>
          </a:prstGeom>
          <a:solidFill>
            <a:schemeClr val="accent1">
              <a:lumMod val="40000"/>
              <a:lumOff val="60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1700" dirty="0">
                <a:solidFill>
                  <a:prstClr val="black"/>
                </a:solidFill>
                <a:cs typeface="Segoe UI" panose="020B0502040204020203" pitchFamily="34" charset="0"/>
              </a:rPr>
              <a:t>recall and use 30 </a:t>
            </a:r>
            <a:r>
              <a:rPr lang="en-GB" sz="1700" dirty="0" smtClean="0">
                <a:solidFill>
                  <a:prstClr val="black"/>
                </a:solidFill>
                <a:cs typeface="Segoe UI" panose="020B0502040204020203" pitchFamily="34" charset="0"/>
              </a:rPr>
              <a:t>verbs in the present tense and </a:t>
            </a:r>
            <a:r>
              <a:rPr lang="en-GB" sz="1700" dirty="0">
                <a:solidFill>
                  <a:prstClr val="black"/>
                </a:solidFill>
                <a:cs typeface="Segoe UI" panose="020B0502040204020203" pitchFamily="34" charset="0"/>
              </a:rPr>
              <a:t>the simple future, use question words with more confidence to frame spontaneous questions, and use the relative pronoun ‘which’ in a variety of contexts to extend </a:t>
            </a:r>
            <a:r>
              <a:rPr lang="en-GB" sz="1700" dirty="0" smtClean="0">
                <a:solidFill>
                  <a:prstClr val="black"/>
                </a:solidFill>
                <a:cs typeface="Segoe UI" panose="020B0502040204020203" pitchFamily="34" charset="0"/>
              </a:rPr>
              <a:t>sentences, and use 80 cognate and 50 non-cognate words.</a:t>
            </a:r>
            <a:endParaRPr lang="en-GB" sz="1700" dirty="0">
              <a:solidFill>
                <a:prstClr val="black"/>
              </a:solidFill>
              <a:cs typeface="Segoe UI" panose="020B0502040204020203" pitchFamily="34" charset="0"/>
            </a:endParaRPr>
          </a:p>
        </p:txBody>
      </p:sp>
      <p:sp>
        <p:nvSpPr>
          <p:cNvPr id="12" name="Horizontal Scroll 11"/>
          <p:cNvSpPr/>
          <p:nvPr/>
        </p:nvSpPr>
        <p:spPr>
          <a:xfrm>
            <a:off x="422721" y="3101041"/>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5</a:t>
            </a:r>
          </a:p>
        </p:txBody>
      </p:sp>
      <p:sp>
        <p:nvSpPr>
          <p:cNvPr id="13" name="Horizontal Scroll 12"/>
          <p:cNvSpPr/>
          <p:nvPr/>
        </p:nvSpPr>
        <p:spPr>
          <a:xfrm>
            <a:off x="2604743" y="2614167"/>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6</a:t>
            </a:r>
          </a:p>
        </p:txBody>
      </p:sp>
      <p:sp>
        <p:nvSpPr>
          <p:cNvPr id="15" name="TextBox 14"/>
          <p:cNvSpPr txBox="1"/>
          <p:nvPr/>
        </p:nvSpPr>
        <p:spPr>
          <a:xfrm>
            <a:off x="134035" y="2353228"/>
            <a:ext cx="5777989" cy="707886"/>
          </a:xfrm>
          <a:prstGeom prst="rect">
            <a:avLst/>
          </a:prstGeom>
          <a:noFill/>
        </p:spPr>
        <p:txBody>
          <a:bodyPr wrap="square" rtlCol="0">
            <a:spAutoFit/>
          </a:bodyPr>
          <a:lstStyle/>
          <a:p>
            <a:r>
              <a:rPr lang="en-GB" sz="4000" b="1" dirty="0">
                <a:solidFill>
                  <a:prstClr val="black"/>
                </a:solidFill>
                <a:latin typeface="Segoe UI" panose="020B0502040204020203" pitchFamily="34" charset="0"/>
                <a:cs typeface="Segoe UI" panose="020B0502040204020203" pitchFamily="34" charset="0"/>
              </a:rPr>
              <a:t>I can:</a:t>
            </a:r>
          </a:p>
        </p:txBody>
      </p:sp>
      <p:sp>
        <p:nvSpPr>
          <p:cNvPr id="14" name="Subtitle 2"/>
          <p:cNvSpPr txBox="1">
            <a:spLocks/>
          </p:cNvSpPr>
          <p:nvPr/>
        </p:nvSpPr>
        <p:spPr>
          <a:xfrm>
            <a:off x="4490519" y="2402495"/>
            <a:ext cx="2160240" cy="4346954"/>
          </a:xfrm>
          <a:prstGeom prst="rect">
            <a:avLst/>
          </a:prstGeom>
          <a:solidFill>
            <a:schemeClr val="accent1">
              <a:lumMod val="60000"/>
              <a:lumOff val="40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1800" dirty="0">
                <a:solidFill>
                  <a:prstClr val="black"/>
                </a:solidFill>
                <a:cs typeface="Segoe UI" panose="020B0502040204020203" pitchFamily="34" charset="0"/>
              </a:rPr>
              <a:t>r</a:t>
            </a:r>
            <a:r>
              <a:rPr lang="en-GB" sz="1800" dirty="0" smtClean="0">
                <a:solidFill>
                  <a:prstClr val="black"/>
                </a:solidFill>
                <a:cs typeface="Segoe UI" panose="020B0502040204020203" pitchFamily="34" charset="0"/>
              </a:rPr>
              <a:t>ecall and use 40 verbs, form the past tense with regular and key irregular verbs, use some modal verbs in combination with infinitives, use reflexive verbs in limited contexts and use comparative forms, and use 100 cognate and 80 non-cognate words.</a:t>
            </a:r>
            <a:r>
              <a:rPr lang="en-GB" sz="1800" dirty="0">
                <a:solidFill>
                  <a:prstClr val="black"/>
                </a:solidFill>
                <a:cs typeface="Segoe UI" panose="020B0502040204020203" pitchFamily="34" charset="0"/>
              </a:rPr>
              <a:t/>
            </a:r>
            <a:br>
              <a:rPr lang="en-GB" sz="1800" dirty="0">
                <a:solidFill>
                  <a:prstClr val="black"/>
                </a:solidFill>
                <a:cs typeface="Segoe UI" panose="020B0502040204020203" pitchFamily="34" charset="0"/>
              </a:rPr>
            </a:br>
            <a:endParaRPr lang="en-GB" sz="1800" dirty="0">
              <a:solidFill>
                <a:prstClr val="black"/>
              </a:solidFill>
              <a:cs typeface="Segoe UI" panose="020B0502040204020203" pitchFamily="34" charset="0"/>
            </a:endParaRPr>
          </a:p>
        </p:txBody>
      </p:sp>
      <p:sp>
        <p:nvSpPr>
          <p:cNvPr id="16" name="Subtitle 2"/>
          <p:cNvSpPr txBox="1">
            <a:spLocks/>
          </p:cNvSpPr>
          <p:nvPr/>
        </p:nvSpPr>
        <p:spPr>
          <a:xfrm>
            <a:off x="6650758" y="1460364"/>
            <a:ext cx="2385737" cy="5289085"/>
          </a:xfrm>
          <a:prstGeom prst="rect">
            <a:avLst/>
          </a:prstGeom>
          <a:solidFill>
            <a:schemeClr val="accent1">
              <a:lumMod val="75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15000"/>
              </a:lnSpc>
            </a:pPr>
            <a:r>
              <a:rPr lang="en-GB" sz="1800" dirty="0">
                <a:solidFill>
                  <a:prstClr val="white"/>
                </a:solidFill>
                <a:ea typeface="Calibri" panose="020F0502020204030204" pitchFamily="34" charset="0"/>
                <a:cs typeface="Times New Roman" panose="02020603050405020304" pitchFamily="18" charset="0"/>
              </a:rPr>
              <a:t>r</a:t>
            </a:r>
            <a:r>
              <a:rPr lang="en-GB" sz="1800" dirty="0" smtClean="0">
                <a:solidFill>
                  <a:prstClr val="white"/>
                </a:solidFill>
                <a:ea typeface="Calibri" panose="020F0502020204030204" pitchFamily="34" charset="0"/>
                <a:cs typeface="Times New Roman" panose="02020603050405020304" pitchFamily="18" charset="0"/>
              </a:rPr>
              <a:t>ecall and use 50 verbs, selecting and forming the correct time frame, albeit with some errors, and can use several modal verb + infinitive constructions, a variety of negative forms, and superlatives, and use 100 cognate and 100 non-cognate words.</a:t>
            </a:r>
            <a:endParaRPr lang="en-GB" sz="1800" dirty="0">
              <a:solidFill>
                <a:prstClr val="white"/>
              </a:solidFill>
              <a:ea typeface="Calibri" panose="020F0502020204030204" pitchFamily="34" charset="0"/>
              <a:cs typeface="Times New Roman" panose="02020603050405020304" pitchFamily="18" charset="0"/>
            </a:endParaRPr>
          </a:p>
        </p:txBody>
      </p:sp>
      <p:sp>
        <p:nvSpPr>
          <p:cNvPr id="17" name="Horizontal Scroll 16"/>
          <p:cNvSpPr/>
          <p:nvPr/>
        </p:nvSpPr>
        <p:spPr>
          <a:xfrm>
            <a:off x="4814555" y="1633148"/>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7</a:t>
            </a:r>
          </a:p>
        </p:txBody>
      </p:sp>
      <p:sp>
        <p:nvSpPr>
          <p:cNvPr id="18" name="Horizontal Scroll 17"/>
          <p:cNvSpPr/>
          <p:nvPr/>
        </p:nvSpPr>
        <p:spPr>
          <a:xfrm>
            <a:off x="7063644" y="715344"/>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8</a:t>
            </a:r>
          </a:p>
        </p:txBody>
      </p:sp>
    </p:spTree>
    <p:extLst>
      <p:ext uri="{BB962C8B-B14F-4D97-AF65-F5344CB8AC3E}">
        <p14:creationId xmlns:p14="http://schemas.microsoft.com/office/powerpoint/2010/main" val="226558048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1428823" y="311069"/>
            <a:ext cx="5777989" cy="461665"/>
          </a:xfrm>
          <a:prstGeom prst="rect">
            <a:avLst/>
          </a:prstGeom>
          <a:noFill/>
        </p:spPr>
        <p:txBody>
          <a:bodyPr wrap="square" rtlCol="0">
            <a:spAutoFit/>
          </a:bodyPr>
          <a:lstStyle/>
          <a:p>
            <a:pPr algn="ctr"/>
            <a:r>
              <a:rPr lang="en-GB" sz="2400" dirty="0">
                <a:solidFill>
                  <a:prstClr val="black"/>
                </a:solidFill>
                <a:latin typeface="Segoe UI" panose="020B0502040204020203" pitchFamily="34" charset="0"/>
                <a:cs typeface="Segoe UI" panose="020B0502040204020203" pitchFamily="34" charset="0"/>
              </a:rPr>
              <a:t>Grammar &amp; Vocabulary</a:t>
            </a:r>
          </a:p>
        </p:txBody>
      </p:sp>
      <p:sp>
        <p:nvSpPr>
          <p:cNvPr id="4" name="TextBox 3"/>
          <p:cNvSpPr txBox="1"/>
          <p:nvPr/>
        </p:nvSpPr>
        <p:spPr>
          <a:xfrm>
            <a:off x="2138299" y="-126441"/>
            <a:ext cx="4392488" cy="707886"/>
          </a:xfrm>
          <a:prstGeom prst="rect">
            <a:avLst/>
          </a:prstGeom>
          <a:noFill/>
        </p:spPr>
        <p:txBody>
          <a:bodyPr wrap="square" rtlCol="0">
            <a:spAutoFit/>
          </a:bodyPr>
          <a:lstStyle/>
          <a:p>
            <a:pPr algn="ctr"/>
            <a:r>
              <a:rPr lang="en-GB" sz="4000" dirty="0">
                <a:solidFill>
                  <a:prstClr val="black"/>
                </a:solidFill>
                <a:latin typeface="Arial Rounded MT Bold" panose="020F0704030504030204" pitchFamily="34" charset="0"/>
              </a:rPr>
              <a:t>Year 9</a:t>
            </a:r>
          </a:p>
        </p:txBody>
      </p:sp>
      <p:sp>
        <p:nvSpPr>
          <p:cNvPr id="9" name="Subtitle 2"/>
          <p:cNvSpPr txBox="1">
            <a:spLocks/>
          </p:cNvSpPr>
          <p:nvPr/>
        </p:nvSpPr>
        <p:spPr>
          <a:xfrm>
            <a:off x="96048" y="2524819"/>
            <a:ext cx="1673200" cy="4214097"/>
          </a:xfrm>
          <a:prstGeom prst="rect">
            <a:avLst/>
          </a:prstGeom>
          <a:solidFill>
            <a:schemeClr val="accent2">
              <a:lumMod val="20000"/>
              <a:lumOff val="80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1500" dirty="0">
                <a:solidFill>
                  <a:prstClr val="black"/>
                </a:solidFill>
                <a:cs typeface="Segoe UI" panose="020B0502040204020203" pitchFamily="34" charset="0"/>
              </a:rPr>
              <a:t>recall and use 30 verbs in the present tense and the simple future, use question words with more confidence to frame spontaneous questions, and use the relative pronoun ‘which’ in a variety of contexts to extend </a:t>
            </a:r>
            <a:r>
              <a:rPr lang="en-GB" sz="1500" dirty="0" smtClean="0">
                <a:solidFill>
                  <a:prstClr val="black"/>
                </a:solidFill>
                <a:cs typeface="Segoe UI" panose="020B0502040204020203" pitchFamily="34" charset="0"/>
              </a:rPr>
              <a:t>sentences, </a:t>
            </a:r>
            <a:r>
              <a:rPr lang="en-GB" sz="1500" dirty="0">
                <a:solidFill>
                  <a:prstClr val="black"/>
                </a:solidFill>
                <a:cs typeface="Segoe UI" panose="020B0502040204020203" pitchFamily="34" charset="0"/>
              </a:rPr>
              <a:t>, and use 80 cognate and 50 non-cognate words.</a:t>
            </a:r>
          </a:p>
          <a:p>
            <a:pPr algn="l"/>
            <a:endParaRPr lang="en-GB" sz="1500" dirty="0">
              <a:solidFill>
                <a:prstClr val="black"/>
              </a:solidFill>
              <a:cs typeface="Segoe UI" panose="020B0502040204020203" pitchFamily="34" charset="0"/>
            </a:endParaRPr>
          </a:p>
        </p:txBody>
      </p:sp>
      <p:sp>
        <p:nvSpPr>
          <p:cNvPr id="13" name="Horizontal Scroll 12"/>
          <p:cNvSpPr/>
          <p:nvPr/>
        </p:nvSpPr>
        <p:spPr>
          <a:xfrm>
            <a:off x="352646" y="1855386"/>
            <a:ext cx="113345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6</a:t>
            </a:r>
          </a:p>
        </p:txBody>
      </p:sp>
      <p:sp>
        <p:nvSpPr>
          <p:cNvPr id="15" name="TextBox 14"/>
          <p:cNvSpPr txBox="1"/>
          <p:nvPr/>
        </p:nvSpPr>
        <p:spPr>
          <a:xfrm>
            <a:off x="96048" y="1179800"/>
            <a:ext cx="5777989" cy="707886"/>
          </a:xfrm>
          <a:prstGeom prst="rect">
            <a:avLst/>
          </a:prstGeom>
          <a:noFill/>
        </p:spPr>
        <p:txBody>
          <a:bodyPr wrap="square" rtlCol="0">
            <a:spAutoFit/>
          </a:bodyPr>
          <a:lstStyle/>
          <a:p>
            <a:r>
              <a:rPr lang="en-GB" sz="4000" b="1" dirty="0">
                <a:solidFill>
                  <a:prstClr val="black"/>
                </a:solidFill>
                <a:latin typeface="Segoe UI" panose="020B0502040204020203" pitchFamily="34" charset="0"/>
                <a:cs typeface="Segoe UI" panose="020B0502040204020203" pitchFamily="34" charset="0"/>
              </a:rPr>
              <a:t>I can:</a:t>
            </a:r>
          </a:p>
        </p:txBody>
      </p:sp>
      <p:sp>
        <p:nvSpPr>
          <p:cNvPr id="14" name="Subtitle 2"/>
          <p:cNvSpPr txBox="1">
            <a:spLocks/>
          </p:cNvSpPr>
          <p:nvPr/>
        </p:nvSpPr>
        <p:spPr>
          <a:xfrm>
            <a:off x="1769248" y="2274420"/>
            <a:ext cx="1680080" cy="4466948"/>
          </a:xfrm>
          <a:prstGeom prst="rect">
            <a:avLst/>
          </a:prstGeom>
          <a:solidFill>
            <a:schemeClr val="accent2">
              <a:lumMod val="40000"/>
              <a:lumOff val="60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1600" dirty="0">
                <a:solidFill>
                  <a:prstClr val="black"/>
                </a:solidFill>
                <a:cs typeface="Segoe UI" panose="020B0502040204020203" pitchFamily="34" charset="0"/>
              </a:rPr>
              <a:t>recall and use 40 verbs, form the past tense with regular and key irregular verbs, use some modal verbs in combination with infinitives, use reflexive verbs in limited contexts and use comparative </a:t>
            </a:r>
            <a:r>
              <a:rPr lang="en-GB" sz="1600" dirty="0" smtClean="0">
                <a:solidFill>
                  <a:prstClr val="black"/>
                </a:solidFill>
                <a:cs typeface="Segoe UI" panose="020B0502040204020203" pitchFamily="34" charset="0"/>
              </a:rPr>
              <a:t>forms, </a:t>
            </a:r>
            <a:r>
              <a:rPr lang="en-GB" sz="1600" dirty="0">
                <a:solidFill>
                  <a:prstClr val="black"/>
                </a:solidFill>
                <a:cs typeface="Segoe UI" panose="020B0502040204020203" pitchFamily="34" charset="0"/>
              </a:rPr>
              <a:t>and use 100 cognate and 80 non-cognate words.</a:t>
            </a:r>
            <a:br>
              <a:rPr lang="en-GB" sz="1600" dirty="0">
                <a:solidFill>
                  <a:prstClr val="black"/>
                </a:solidFill>
                <a:cs typeface="Segoe UI" panose="020B0502040204020203" pitchFamily="34" charset="0"/>
              </a:rPr>
            </a:br>
            <a:endParaRPr lang="en-GB" sz="1600" dirty="0">
              <a:solidFill>
                <a:prstClr val="black"/>
              </a:solidFill>
              <a:cs typeface="Segoe UI" panose="020B0502040204020203" pitchFamily="34" charset="0"/>
            </a:endParaRPr>
          </a:p>
          <a:p>
            <a:pPr algn="l"/>
            <a:endParaRPr lang="en-GB" sz="1600" dirty="0">
              <a:solidFill>
                <a:prstClr val="black"/>
              </a:solidFill>
              <a:cs typeface="Segoe UI" panose="020B0502040204020203" pitchFamily="34" charset="0"/>
            </a:endParaRPr>
          </a:p>
        </p:txBody>
      </p:sp>
      <p:sp>
        <p:nvSpPr>
          <p:cNvPr id="16" name="Subtitle 2"/>
          <p:cNvSpPr txBox="1">
            <a:spLocks/>
          </p:cNvSpPr>
          <p:nvPr/>
        </p:nvSpPr>
        <p:spPr>
          <a:xfrm>
            <a:off x="3440419" y="1842372"/>
            <a:ext cx="1788248" cy="4891266"/>
          </a:xfrm>
          <a:prstGeom prst="rect">
            <a:avLst/>
          </a:prstGeom>
          <a:solidFill>
            <a:schemeClr val="accent2">
              <a:lumMod val="60000"/>
              <a:lumOff val="40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15000"/>
              </a:lnSpc>
            </a:pPr>
            <a:r>
              <a:rPr lang="en-GB" sz="1600" dirty="0">
                <a:solidFill>
                  <a:prstClr val="black"/>
                </a:solidFill>
                <a:ea typeface="Calibri" panose="020F0502020204030204" pitchFamily="34" charset="0"/>
                <a:cs typeface="Times New Roman" panose="02020603050405020304" pitchFamily="18" charset="0"/>
              </a:rPr>
              <a:t>recall and use 50 verbs, selecting and forming the correct time frame, albeit with some errors, and can use several modal verb + infinitive constructions, a variety of negative forms, and </a:t>
            </a:r>
            <a:r>
              <a:rPr lang="en-GB" sz="1600" dirty="0" smtClean="0">
                <a:solidFill>
                  <a:prstClr val="black"/>
                </a:solidFill>
                <a:ea typeface="Calibri" panose="020F0502020204030204" pitchFamily="34" charset="0"/>
                <a:cs typeface="Times New Roman" panose="02020603050405020304" pitchFamily="18" charset="0"/>
              </a:rPr>
              <a:t>superlatives, </a:t>
            </a:r>
            <a:r>
              <a:rPr lang="en-GB" sz="1600" dirty="0">
                <a:solidFill>
                  <a:prstClr val="black"/>
                </a:solidFill>
                <a:ea typeface="Calibri" panose="020F0502020204030204" pitchFamily="34" charset="0"/>
                <a:cs typeface="Times New Roman" panose="02020603050405020304" pitchFamily="18" charset="0"/>
              </a:rPr>
              <a:t>and use 100 cognate and 100 non-cognate words.</a:t>
            </a:r>
          </a:p>
          <a:p>
            <a:pPr algn="l">
              <a:lnSpc>
                <a:spcPct val="115000"/>
              </a:lnSpc>
            </a:pPr>
            <a:endParaRPr lang="en-GB" sz="1600" dirty="0">
              <a:solidFill>
                <a:prstClr val="black"/>
              </a:solidFill>
              <a:ea typeface="Calibri" panose="020F0502020204030204" pitchFamily="34" charset="0"/>
              <a:cs typeface="Times New Roman" panose="02020603050405020304" pitchFamily="18" charset="0"/>
            </a:endParaRPr>
          </a:p>
        </p:txBody>
      </p:sp>
      <p:sp>
        <p:nvSpPr>
          <p:cNvPr id="17" name="Horizontal Scroll 16"/>
          <p:cNvSpPr/>
          <p:nvPr/>
        </p:nvSpPr>
        <p:spPr>
          <a:xfrm>
            <a:off x="2038105" y="1584266"/>
            <a:ext cx="113345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7</a:t>
            </a:r>
          </a:p>
        </p:txBody>
      </p:sp>
      <p:sp>
        <p:nvSpPr>
          <p:cNvPr id="18" name="Horizontal Scroll 17"/>
          <p:cNvSpPr/>
          <p:nvPr/>
        </p:nvSpPr>
        <p:spPr>
          <a:xfrm>
            <a:off x="3670231" y="1120944"/>
            <a:ext cx="1244822" cy="706359"/>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8</a:t>
            </a:r>
          </a:p>
        </p:txBody>
      </p:sp>
      <p:sp>
        <p:nvSpPr>
          <p:cNvPr id="19" name="Subtitle 2"/>
          <p:cNvSpPr txBox="1">
            <a:spLocks/>
          </p:cNvSpPr>
          <p:nvPr/>
        </p:nvSpPr>
        <p:spPr>
          <a:xfrm>
            <a:off x="5228667" y="1355830"/>
            <a:ext cx="1788248" cy="5383086"/>
          </a:xfrm>
          <a:prstGeom prst="rect">
            <a:avLst/>
          </a:prstGeom>
          <a:solidFill>
            <a:schemeClr val="accent2">
              <a:lumMod val="75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15000"/>
              </a:lnSpc>
            </a:pPr>
            <a:r>
              <a:rPr lang="en-GB" sz="1600" dirty="0">
                <a:solidFill>
                  <a:prstClr val="white"/>
                </a:solidFill>
                <a:ea typeface="Calibri" panose="020F0502020204030204" pitchFamily="34" charset="0"/>
                <a:cs typeface="Times New Roman" panose="02020603050405020304" pitchFamily="18" charset="0"/>
              </a:rPr>
              <a:t>r</a:t>
            </a:r>
            <a:r>
              <a:rPr lang="en-GB" sz="1600" dirty="0" smtClean="0">
                <a:solidFill>
                  <a:prstClr val="white"/>
                </a:solidFill>
                <a:ea typeface="Calibri" panose="020F0502020204030204" pitchFamily="34" charset="0"/>
                <a:cs typeface="Times New Roman" panose="02020603050405020304" pitchFamily="18" charset="0"/>
              </a:rPr>
              <a:t>ecall and use 60 verbs, selecting and forming the correct tense with familiar and researched language, with some errors, and can form the imperative, use direct object pronouns and some conjunctions, and use 150 cognate and 125 non-cognate words.</a:t>
            </a:r>
            <a:endParaRPr lang="en-GB" sz="1600" dirty="0">
              <a:solidFill>
                <a:prstClr val="white"/>
              </a:solidFill>
              <a:ea typeface="Calibri" panose="020F0502020204030204" pitchFamily="34" charset="0"/>
              <a:cs typeface="Times New Roman" panose="02020603050405020304" pitchFamily="18" charset="0"/>
            </a:endParaRPr>
          </a:p>
        </p:txBody>
      </p:sp>
      <p:sp>
        <p:nvSpPr>
          <p:cNvPr id="20" name="Subtitle 2"/>
          <p:cNvSpPr txBox="1">
            <a:spLocks/>
          </p:cNvSpPr>
          <p:nvPr/>
        </p:nvSpPr>
        <p:spPr>
          <a:xfrm>
            <a:off x="6948264" y="1006293"/>
            <a:ext cx="1938527" cy="5732623"/>
          </a:xfrm>
          <a:prstGeom prst="rect">
            <a:avLst/>
          </a:prstGeom>
          <a:solidFill>
            <a:schemeClr val="accent2">
              <a:lumMod val="50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15000"/>
              </a:lnSpc>
            </a:pPr>
            <a:r>
              <a:rPr lang="en-GB" sz="1700" dirty="0">
                <a:solidFill>
                  <a:prstClr val="white"/>
                </a:solidFill>
                <a:ea typeface="Calibri" panose="020F0502020204030204" pitchFamily="34" charset="0"/>
                <a:cs typeface="Times New Roman" panose="02020603050405020304" pitchFamily="18" charset="0"/>
              </a:rPr>
              <a:t>r</a:t>
            </a:r>
            <a:r>
              <a:rPr lang="en-GB" sz="1700" dirty="0" smtClean="0">
                <a:solidFill>
                  <a:prstClr val="white"/>
                </a:solidFill>
                <a:ea typeface="Calibri" panose="020F0502020204030204" pitchFamily="34" charset="0"/>
                <a:cs typeface="Times New Roman" panose="02020603050405020304" pitchFamily="18" charset="0"/>
              </a:rPr>
              <a:t>ecall and use 75 verbs with reasonable accuracy in all tenses covered, can use direct object pronouns, a range of conjunctions, demonstrative adjectives and pronouns, and relative pronouns, and use 200 cognate and 150 non-cognate words.</a:t>
            </a:r>
            <a:endParaRPr lang="en-GB" sz="1700" dirty="0">
              <a:solidFill>
                <a:prstClr val="white"/>
              </a:solidFill>
              <a:ea typeface="Calibri" panose="020F0502020204030204" pitchFamily="34" charset="0"/>
              <a:cs typeface="Times New Roman" panose="02020603050405020304" pitchFamily="18" charset="0"/>
            </a:endParaRPr>
          </a:p>
        </p:txBody>
      </p:sp>
      <p:sp>
        <p:nvSpPr>
          <p:cNvPr id="21" name="Horizontal Scroll 20"/>
          <p:cNvSpPr/>
          <p:nvPr/>
        </p:nvSpPr>
        <p:spPr>
          <a:xfrm>
            <a:off x="5475524" y="624541"/>
            <a:ext cx="1244822" cy="706359"/>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9</a:t>
            </a:r>
          </a:p>
        </p:txBody>
      </p:sp>
      <p:sp>
        <p:nvSpPr>
          <p:cNvPr id="22" name="Horizontal Scroll 21"/>
          <p:cNvSpPr/>
          <p:nvPr/>
        </p:nvSpPr>
        <p:spPr>
          <a:xfrm>
            <a:off x="7255645" y="277078"/>
            <a:ext cx="1370447" cy="706359"/>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10</a:t>
            </a:r>
          </a:p>
        </p:txBody>
      </p:sp>
    </p:spTree>
    <p:extLst>
      <p:ext uri="{BB962C8B-B14F-4D97-AF65-F5344CB8AC3E}">
        <p14:creationId xmlns:p14="http://schemas.microsoft.com/office/powerpoint/2010/main" val="21688495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5" name="Picture 4"/>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410127" y="314755"/>
            <a:ext cx="1609584" cy="708574"/>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3986" y="87313"/>
            <a:ext cx="1696614" cy="1122363"/>
          </a:xfrm>
          <a:prstGeom prst="rect">
            <a:avLst/>
          </a:prstGeom>
        </p:spPr>
      </p:pic>
      <p:sp>
        <p:nvSpPr>
          <p:cNvPr id="13" name="Content Placeholder 7"/>
          <p:cNvSpPr txBox="1">
            <a:spLocks/>
          </p:cNvSpPr>
          <p:nvPr/>
        </p:nvSpPr>
        <p:spPr>
          <a:xfrm>
            <a:off x="523499" y="2207985"/>
            <a:ext cx="8229600" cy="4876800"/>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r>
              <a:rPr lang="en-GB" sz="2800" b="1" dirty="0" smtClean="0">
                <a:solidFill>
                  <a:srgbClr val="44546A"/>
                </a:solidFill>
                <a:latin typeface="Rockwell" panose="02060603020205020403" pitchFamily="18" charset="0"/>
                <a:cs typeface="Arial" panose="020B0604020202020204" pitchFamily="34" charset="0"/>
              </a:rPr>
              <a:t>Sort the cards, putting the KS2 statements of attainment on the left and their matching KS3 statement to the right.</a:t>
            </a:r>
            <a:br>
              <a:rPr lang="en-GB" sz="2800" b="1" dirty="0" smtClean="0">
                <a:solidFill>
                  <a:srgbClr val="44546A"/>
                </a:solidFill>
                <a:latin typeface="Rockwell" panose="02060603020205020403" pitchFamily="18" charset="0"/>
                <a:cs typeface="Arial" panose="020B0604020202020204" pitchFamily="34" charset="0"/>
              </a:rPr>
            </a:br>
            <a:r>
              <a:rPr lang="en-GB" sz="2800" b="1" dirty="0" smtClean="0">
                <a:solidFill>
                  <a:srgbClr val="44546A"/>
                </a:solidFill>
                <a:latin typeface="Rockwell" panose="02060603020205020403" pitchFamily="18" charset="0"/>
                <a:cs typeface="Arial" panose="020B0604020202020204" pitchFamily="34" charset="0"/>
              </a:rPr>
              <a:t/>
            </a:r>
            <a:br>
              <a:rPr lang="en-GB" sz="2800" b="1" dirty="0" smtClean="0">
                <a:solidFill>
                  <a:srgbClr val="44546A"/>
                </a:solidFill>
                <a:latin typeface="Rockwell" panose="02060603020205020403" pitchFamily="18" charset="0"/>
                <a:cs typeface="Arial" panose="020B0604020202020204" pitchFamily="34" charset="0"/>
              </a:rPr>
            </a:br>
            <a:r>
              <a:rPr lang="en-GB" sz="2800" b="1" dirty="0" smtClean="0">
                <a:solidFill>
                  <a:srgbClr val="44546A"/>
                </a:solidFill>
                <a:latin typeface="Rockwell" panose="02060603020205020403" pitchFamily="18" charset="0"/>
                <a:cs typeface="Arial" panose="020B0604020202020204" pitchFamily="34" charset="0"/>
              </a:rPr>
              <a:t>Use the order: listening, speaking, reading, writing, grammar</a:t>
            </a:r>
            <a:endParaRPr lang="en-GB" sz="2800" b="1" dirty="0">
              <a:solidFill>
                <a:srgbClr val="44546A"/>
              </a:solidFill>
              <a:latin typeface="Rockwell" panose="02060603020205020403" pitchFamily="18" charset="0"/>
              <a:cs typeface="Arial" panose="020B0604020202020204" pitchFamily="34" charset="0"/>
            </a:endParaRPr>
          </a:p>
        </p:txBody>
      </p:sp>
      <p:sp>
        <p:nvSpPr>
          <p:cNvPr id="15" name="Title 1"/>
          <p:cNvSpPr txBox="1">
            <a:spLocks/>
          </p:cNvSpPr>
          <p:nvPr/>
        </p:nvSpPr>
        <p:spPr>
          <a:xfrm>
            <a:off x="523499" y="1188357"/>
            <a:ext cx="7886700" cy="748855"/>
          </a:xfrm>
          <a:prstGeom prst="rect">
            <a:avLst/>
          </a:prstGeom>
        </p:spPr>
        <p:txBody>
          <a:bodyPr vert="horz" lIns="91440" tIns="45720" rIns="91440" bIns="45720" rtlCol="0" anchor="b">
            <a:normAutofit fontScale="85000" lnSpcReduction="20000"/>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GB" sz="6600" b="1" dirty="0" smtClean="0">
                <a:solidFill>
                  <a:srgbClr val="44546A"/>
                </a:solidFill>
                <a:latin typeface="Rockwell" panose="02060603020205020403" pitchFamily="18" charset="0"/>
                <a:cs typeface="MV Boli" panose="02000500030200090000" pitchFamily="2" charset="0"/>
              </a:rPr>
              <a:t>Task 1</a:t>
            </a:r>
            <a:endParaRPr lang="en-GB" sz="6600" b="1" dirty="0">
              <a:solidFill>
                <a:srgbClr val="44546A"/>
              </a:solidFill>
              <a:latin typeface="Rockwell" panose="02060603020205020403" pitchFamily="18" charset="0"/>
              <a:cs typeface="MV Boli" panose="02000500030200090000" pitchFamily="2" charset="0"/>
            </a:endParaRPr>
          </a:p>
        </p:txBody>
      </p:sp>
    </p:spTree>
    <p:extLst>
      <p:ext uri="{BB962C8B-B14F-4D97-AF65-F5344CB8AC3E}">
        <p14:creationId xmlns:p14="http://schemas.microsoft.com/office/powerpoint/2010/main" val="386255991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51720" y="0"/>
            <a:ext cx="4392488" cy="707886"/>
          </a:xfrm>
          <a:prstGeom prst="rect">
            <a:avLst/>
          </a:prstGeom>
          <a:noFill/>
        </p:spPr>
        <p:txBody>
          <a:bodyPr wrap="square" rtlCol="0">
            <a:spAutoFit/>
          </a:bodyPr>
          <a:lstStyle/>
          <a:p>
            <a:pPr algn="ctr"/>
            <a:r>
              <a:rPr lang="en-GB" sz="4000" dirty="0" smtClean="0">
                <a:solidFill>
                  <a:prstClr val="black"/>
                </a:solidFill>
                <a:latin typeface="Arial Rounded MT Bold" panose="020F0704030504030204" pitchFamily="34" charset="0"/>
              </a:rPr>
              <a:t>KS2</a:t>
            </a:r>
            <a:endParaRPr lang="en-GB" sz="4000" dirty="0">
              <a:solidFill>
                <a:prstClr val="black"/>
              </a:solidFill>
              <a:latin typeface="Arial Rounded MT Bold" panose="020F0704030504030204" pitchFamily="34" charset="0"/>
            </a:endParaRPr>
          </a:p>
        </p:txBody>
      </p:sp>
      <p:sp>
        <p:nvSpPr>
          <p:cNvPr id="5" name="TextBox 4"/>
          <p:cNvSpPr txBox="1"/>
          <p:nvPr/>
        </p:nvSpPr>
        <p:spPr>
          <a:xfrm>
            <a:off x="1403648" y="476672"/>
            <a:ext cx="5777989" cy="707886"/>
          </a:xfrm>
          <a:prstGeom prst="rect">
            <a:avLst/>
          </a:prstGeom>
          <a:noFill/>
        </p:spPr>
        <p:txBody>
          <a:bodyPr wrap="square" rtlCol="0">
            <a:spAutoFit/>
          </a:bodyPr>
          <a:lstStyle/>
          <a:p>
            <a:pPr algn="ctr"/>
            <a:r>
              <a:rPr lang="en-GB" sz="4000" dirty="0" smtClean="0">
                <a:solidFill>
                  <a:prstClr val="black"/>
                </a:solidFill>
                <a:latin typeface="Segoe UI" panose="020B0502040204020203" pitchFamily="34" charset="0"/>
                <a:cs typeface="Segoe UI" panose="020B0502040204020203" pitchFamily="34" charset="0"/>
              </a:rPr>
              <a:t>Listening &amp; Reading</a:t>
            </a:r>
            <a:endParaRPr lang="en-GB" sz="4000" dirty="0">
              <a:solidFill>
                <a:prstClr val="black"/>
              </a:solidFill>
              <a:latin typeface="Segoe UI" panose="020B0502040204020203" pitchFamily="34" charset="0"/>
              <a:cs typeface="Segoe UI" panose="020B0502040204020203" pitchFamily="34" charset="0"/>
            </a:endParaRPr>
          </a:p>
        </p:txBody>
      </p:sp>
      <p:sp>
        <p:nvSpPr>
          <p:cNvPr id="6" name="Subtitle 2"/>
          <p:cNvSpPr txBox="1">
            <a:spLocks/>
          </p:cNvSpPr>
          <p:nvPr/>
        </p:nvSpPr>
        <p:spPr>
          <a:xfrm>
            <a:off x="179512" y="4347844"/>
            <a:ext cx="2160240" cy="2321515"/>
          </a:xfrm>
          <a:prstGeom prst="rect">
            <a:avLst/>
          </a:prstGeom>
          <a:solidFill>
            <a:schemeClr val="accent4">
              <a:lumMod val="20000"/>
              <a:lumOff val="80000"/>
            </a:schemeClr>
          </a:solidFill>
          <a:ln>
            <a:no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sz="2400" dirty="0" smtClean="0">
                <a:solidFill>
                  <a:prstClr val="black"/>
                </a:solidFill>
              </a:rPr>
              <a:t>a </a:t>
            </a:r>
            <a:r>
              <a:rPr lang="en-GB" sz="2400" dirty="0">
                <a:solidFill>
                  <a:prstClr val="black"/>
                </a:solidFill>
              </a:rPr>
              <a:t>few familiar spoken words and short phrases, spoken slowly and clearly.</a:t>
            </a:r>
            <a:endParaRPr lang="en-GB" sz="2400" dirty="0">
              <a:solidFill>
                <a:prstClr val="black"/>
              </a:solidFill>
              <a:latin typeface="Segoe UI" panose="020B0502040204020203" pitchFamily="34" charset="0"/>
              <a:cs typeface="Segoe UI" panose="020B0502040204020203" pitchFamily="34" charset="0"/>
            </a:endParaRPr>
          </a:p>
        </p:txBody>
      </p:sp>
      <p:sp>
        <p:nvSpPr>
          <p:cNvPr id="7" name="Subtitle 2"/>
          <p:cNvSpPr txBox="1">
            <a:spLocks/>
          </p:cNvSpPr>
          <p:nvPr/>
        </p:nvSpPr>
        <p:spPr>
          <a:xfrm>
            <a:off x="2267744" y="3343758"/>
            <a:ext cx="2232248" cy="3325602"/>
          </a:xfrm>
          <a:prstGeom prst="rect">
            <a:avLst/>
          </a:prstGeom>
          <a:solidFill>
            <a:schemeClr val="accent4">
              <a:lumMod val="40000"/>
              <a:lumOff val="60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2800" dirty="0" smtClean="0">
                <a:solidFill>
                  <a:prstClr val="black"/>
                </a:solidFill>
              </a:rPr>
              <a:t>a </a:t>
            </a:r>
            <a:r>
              <a:rPr lang="en-GB" sz="2800" dirty="0">
                <a:solidFill>
                  <a:prstClr val="black"/>
                </a:solidFill>
              </a:rPr>
              <a:t>range of familiar spoken words and short phrases.</a:t>
            </a:r>
            <a:endParaRPr lang="en-GB" sz="2800" dirty="0">
              <a:solidFill>
                <a:prstClr val="black"/>
              </a:solidFill>
              <a:latin typeface="Segoe UI" panose="020B0502040204020203" pitchFamily="34" charset="0"/>
              <a:cs typeface="Segoe UI" panose="020B0502040204020203" pitchFamily="34" charset="0"/>
            </a:endParaRPr>
          </a:p>
        </p:txBody>
      </p:sp>
      <p:sp>
        <p:nvSpPr>
          <p:cNvPr id="8" name="Subtitle 2"/>
          <p:cNvSpPr txBox="1">
            <a:spLocks/>
          </p:cNvSpPr>
          <p:nvPr/>
        </p:nvSpPr>
        <p:spPr>
          <a:xfrm>
            <a:off x="4499992" y="2203156"/>
            <a:ext cx="2160240" cy="4466204"/>
          </a:xfrm>
          <a:prstGeom prst="rect">
            <a:avLst/>
          </a:prstGeom>
          <a:solidFill>
            <a:schemeClr val="accent4">
              <a:lumMod val="60000"/>
              <a:lumOff val="40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2800" dirty="0">
                <a:solidFill>
                  <a:srgbClr val="000000"/>
                </a:solidFill>
                <a:ea typeface="Times New Roman" panose="02020603050405020304" pitchFamily="18" charset="0"/>
                <a:cs typeface="Calibri" panose="020F0502020204030204" pitchFamily="34" charset="0"/>
              </a:rPr>
              <a:t>the main points of a short passage made up of a few familiar words and phrases</a:t>
            </a:r>
            <a:r>
              <a:rPr lang="en-GB" sz="2000" dirty="0">
                <a:solidFill>
                  <a:srgbClr val="000000"/>
                </a:solidFill>
                <a:ea typeface="Times New Roman" panose="02020603050405020304" pitchFamily="18" charset="0"/>
                <a:cs typeface="Calibri" panose="020F0502020204030204" pitchFamily="34" charset="0"/>
              </a:rPr>
              <a:t>.</a:t>
            </a:r>
            <a:endParaRPr lang="en-GB" sz="2000" dirty="0">
              <a:solidFill>
                <a:prstClr val="black">
                  <a:tint val="75000"/>
                </a:prstClr>
              </a:solidFill>
              <a:latin typeface="Segoe UI" panose="020B0502040204020203" pitchFamily="34" charset="0"/>
              <a:cs typeface="Segoe UI" panose="020B0502040204020203" pitchFamily="34" charset="0"/>
            </a:endParaRPr>
          </a:p>
          <a:p>
            <a:endParaRPr lang="en-GB" sz="2000" dirty="0">
              <a:solidFill>
                <a:prstClr val="black"/>
              </a:solidFill>
              <a:latin typeface="Segoe UI" panose="020B0502040204020203" pitchFamily="34" charset="0"/>
              <a:cs typeface="Segoe UI" panose="020B0502040204020203" pitchFamily="34" charset="0"/>
            </a:endParaRPr>
          </a:p>
        </p:txBody>
      </p:sp>
      <p:sp>
        <p:nvSpPr>
          <p:cNvPr id="9" name="Subtitle 2"/>
          <p:cNvSpPr txBox="1">
            <a:spLocks/>
          </p:cNvSpPr>
          <p:nvPr/>
        </p:nvSpPr>
        <p:spPr>
          <a:xfrm>
            <a:off x="6660232" y="1203125"/>
            <a:ext cx="2232248" cy="5466235"/>
          </a:xfrm>
          <a:prstGeom prst="rect">
            <a:avLst/>
          </a:prstGeom>
          <a:solidFill>
            <a:schemeClr val="accent4">
              <a:lumMod val="75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2800" dirty="0">
                <a:solidFill>
                  <a:prstClr val="white"/>
                </a:solidFill>
                <a:ea typeface="Times New Roman" panose="02020603050405020304" pitchFamily="18" charset="0"/>
                <a:cs typeface="Calibri" panose="020F0502020204030204" pitchFamily="34" charset="0"/>
              </a:rPr>
              <a:t>a short passage made up of familiar words and basic phrases concerning self, people, places or simple actions.</a:t>
            </a:r>
            <a:endParaRPr lang="en-GB" sz="2800" dirty="0">
              <a:solidFill>
                <a:prstClr val="white"/>
              </a:solidFill>
              <a:latin typeface="Segoe UI" panose="020B0502040204020203" pitchFamily="34" charset="0"/>
              <a:cs typeface="Segoe UI" panose="020B0502040204020203" pitchFamily="34" charset="0"/>
            </a:endParaRPr>
          </a:p>
        </p:txBody>
      </p:sp>
      <p:sp>
        <p:nvSpPr>
          <p:cNvPr id="10" name="Horizontal Scroll 9"/>
          <p:cNvSpPr/>
          <p:nvPr/>
        </p:nvSpPr>
        <p:spPr>
          <a:xfrm>
            <a:off x="431540" y="3596063"/>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solidFill>
                  <a:prstClr val="black"/>
                </a:solidFill>
                <a:latin typeface="Segoe UI" panose="020B0502040204020203" pitchFamily="34" charset="0"/>
                <a:cs typeface="Segoe UI" panose="020B0502040204020203" pitchFamily="34" charset="0"/>
              </a:rPr>
              <a:t>STEP 1</a:t>
            </a:r>
            <a:endParaRPr lang="en-GB" sz="2000" b="1" dirty="0">
              <a:solidFill>
                <a:prstClr val="black"/>
              </a:solidFill>
              <a:latin typeface="Segoe UI" panose="020B0502040204020203" pitchFamily="34" charset="0"/>
              <a:cs typeface="Segoe UI" panose="020B0502040204020203" pitchFamily="34" charset="0"/>
            </a:endParaRPr>
          </a:p>
        </p:txBody>
      </p:sp>
      <p:sp>
        <p:nvSpPr>
          <p:cNvPr id="11" name="Horizontal Scroll 10"/>
          <p:cNvSpPr/>
          <p:nvPr/>
        </p:nvSpPr>
        <p:spPr>
          <a:xfrm>
            <a:off x="2627784" y="2640938"/>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solidFill>
                  <a:prstClr val="black"/>
                </a:solidFill>
                <a:latin typeface="Segoe UI" panose="020B0502040204020203" pitchFamily="34" charset="0"/>
                <a:cs typeface="Segoe UI" panose="020B0502040204020203" pitchFamily="34" charset="0"/>
              </a:rPr>
              <a:t>STEP 2</a:t>
            </a:r>
            <a:endParaRPr lang="en-GB" sz="2000" b="1" dirty="0">
              <a:solidFill>
                <a:prstClr val="black"/>
              </a:solidFill>
              <a:latin typeface="Segoe UI" panose="020B0502040204020203" pitchFamily="34" charset="0"/>
              <a:cs typeface="Segoe UI" panose="020B0502040204020203" pitchFamily="34" charset="0"/>
            </a:endParaRPr>
          </a:p>
        </p:txBody>
      </p:sp>
      <p:sp>
        <p:nvSpPr>
          <p:cNvPr id="12" name="Horizontal Scroll 11"/>
          <p:cNvSpPr/>
          <p:nvPr/>
        </p:nvSpPr>
        <p:spPr>
          <a:xfrm>
            <a:off x="4824028" y="1519934"/>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solidFill>
                  <a:prstClr val="black"/>
                </a:solidFill>
                <a:latin typeface="Segoe UI" panose="020B0502040204020203" pitchFamily="34" charset="0"/>
                <a:cs typeface="Segoe UI" panose="020B0502040204020203" pitchFamily="34" charset="0"/>
              </a:rPr>
              <a:t>STEP 3</a:t>
            </a:r>
            <a:endParaRPr lang="en-GB" sz="2000" b="1" dirty="0">
              <a:solidFill>
                <a:prstClr val="black"/>
              </a:solidFill>
              <a:latin typeface="Segoe UI" panose="020B0502040204020203" pitchFamily="34" charset="0"/>
              <a:cs typeface="Segoe UI" panose="020B0502040204020203" pitchFamily="34" charset="0"/>
            </a:endParaRPr>
          </a:p>
        </p:txBody>
      </p:sp>
      <p:sp>
        <p:nvSpPr>
          <p:cNvPr id="13" name="Horizontal Scroll 12"/>
          <p:cNvSpPr/>
          <p:nvPr/>
        </p:nvSpPr>
        <p:spPr>
          <a:xfrm>
            <a:off x="7073117" y="458105"/>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solidFill>
                  <a:prstClr val="black"/>
                </a:solidFill>
                <a:latin typeface="Segoe UI" panose="020B0502040204020203" pitchFamily="34" charset="0"/>
                <a:cs typeface="Segoe UI" panose="020B0502040204020203" pitchFamily="34" charset="0"/>
              </a:rPr>
              <a:t>STEP 4</a:t>
            </a:r>
            <a:endParaRPr lang="en-GB" sz="2000" b="1" dirty="0">
              <a:solidFill>
                <a:prstClr val="black"/>
              </a:solidFill>
              <a:latin typeface="Segoe UI" panose="020B0502040204020203" pitchFamily="34" charset="0"/>
              <a:cs typeface="Segoe UI" panose="020B0502040204020203" pitchFamily="34" charset="0"/>
            </a:endParaRPr>
          </a:p>
        </p:txBody>
      </p:sp>
      <p:sp>
        <p:nvSpPr>
          <p:cNvPr id="15" name="TextBox 14"/>
          <p:cNvSpPr txBox="1"/>
          <p:nvPr/>
        </p:nvSpPr>
        <p:spPr>
          <a:xfrm>
            <a:off x="85809" y="2021564"/>
            <a:ext cx="5777989" cy="707886"/>
          </a:xfrm>
          <a:prstGeom prst="rect">
            <a:avLst/>
          </a:prstGeom>
          <a:noFill/>
        </p:spPr>
        <p:txBody>
          <a:bodyPr wrap="square" rtlCol="0">
            <a:spAutoFit/>
          </a:bodyPr>
          <a:lstStyle/>
          <a:p>
            <a:r>
              <a:rPr lang="en-GB" sz="4000" b="1" dirty="0" smtClean="0">
                <a:solidFill>
                  <a:prstClr val="black"/>
                </a:solidFill>
                <a:latin typeface="Segoe UI" panose="020B0502040204020203" pitchFamily="34" charset="0"/>
                <a:cs typeface="Segoe UI" panose="020B0502040204020203" pitchFamily="34" charset="0"/>
              </a:rPr>
              <a:t>I can understand:</a:t>
            </a:r>
            <a:endParaRPr lang="en-GB" sz="4000" b="1" dirty="0">
              <a:solidFill>
                <a:prstClr val="black"/>
              </a:solidFill>
              <a:latin typeface="Segoe UI" panose="020B0502040204020203" pitchFamily="34" charset="0"/>
              <a:cs typeface="Segoe UI" panose="020B0502040204020203" pitchFamily="34" charset="0"/>
            </a:endParaRPr>
          </a:p>
        </p:txBody>
      </p:sp>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4196" y="956862"/>
            <a:ext cx="1443198" cy="1443198"/>
          </a:xfrm>
          <a:prstGeom prst="rect">
            <a:avLst/>
          </a:prstGeom>
        </p:spPr>
      </p:pic>
      <p:pic>
        <p:nvPicPr>
          <p:cNvPr id="23" name="Picture 2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9512" y="1086661"/>
            <a:ext cx="1322381" cy="1700205"/>
          </a:xfrm>
          <a:prstGeom prst="rect">
            <a:avLst/>
          </a:prstGeom>
        </p:spPr>
      </p:pic>
    </p:spTree>
    <p:extLst>
      <p:ext uri="{BB962C8B-B14F-4D97-AF65-F5344CB8AC3E}">
        <p14:creationId xmlns:p14="http://schemas.microsoft.com/office/powerpoint/2010/main" val="142831578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51720" y="0"/>
            <a:ext cx="4392488" cy="707886"/>
          </a:xfrm>
          <a:prstGeom prst="rect">
            <a:avLst/>
          </a:prstGeom>
          <a:noFill/>
        </p:spPr>
        <p:txBody>
          <a:bodyPr wrap="square" rtlCol="0">
            <a:spAutoFit/>
          </a:bodyPr>
          <a:lstStyle/>
          <a:p>
            <a:pPr algn="ctr"/>
            <a:r>
              <a:rPr lang="en-GB" sz="4000" dirty="0" smtClean="0">
                <a:solidFill>
                  <a:prstClr val="black"/>
                </a:solidFill>
                <a:latin typeface="Arial Rounded MT Bold" panose="020F0704030504030204" pitchFamily="34" charset="0"/>
              </a:rPr>
              <a:t>KS2</a:t>
            </a:r>
            <a:endParaRPr lang="en-GB" sz="4000" dirty="0">
              <a:solidFill>
                <a:prstClr val="black"/>
              </a:solidFill>
              <a:latin typeface="Arial Rounded MT Bold" panose="020F0704030504030204" pitchFamily="34" charset="0"/>
            </a:endParaRPr>
          </a:p>
        </p:txBody>
      </p:sp>
      <p:sp>
        <p:nvSpPr>
          <p:cNvPr id="5" name="TextBox 4"/>
          <p:cNvSpPr txBox="1"/>
          <p:nvPr/>
        </p:nvSpPr>
        <p:spPr>
          <a:xfrm>
            <a:off x="1403648" y="476672"/>
            <a:ext cx="5777989" cy="707886"/>
          </a:xfrm>
          <a:prstGeom prst="rect">
            <a:avLst/>
          </a:prstGeom>
          <a:noFill/>
        </p:spPr>
        <p:txBody>
          <a:bodyPr wrap="square" rtlCol="0">
            <a:spAutoFit/>
          </a:bodyPr>
          <a:lstStyle/>
          <a:p>
            <a:pPr algn="ctr"/>
            <a:r>
              <a:rPr lang="en-GB" sz="4000" dirty="0" smtClean="0">
                <a:solidFill>
                  <a:prstClr val="black"/>
                </a:solidFill>
                <a:latin typeface="Segoe UI" panose="020B0502040204020203" pitchFamily="34" charset="0"/>
                <a:cs typeface="Segoe UI" panose="020B0502040204020203" pitchFamily="34" charset="0"/>
              </a:rPr>
              <a:t>Writing</a:t>
            </a:r>
            <a:endParaRPr lang="en-GB" sz="4000" dirty="0">
              <a:solidFill>
                <a:prstClr val="black"/>
              </a:solidFill>
              <a:latin typeface="Segoe UI" panose="020B0502040204020203" pitchFamily="34" charset="0"/>
              <a:cs typeface="Segoe UI" panose="020B0502040204020203" pitchFamily="34" charset="0"/>
            </a:endParaRPr>
          </a:p>
        </p:txBody>
      </p:sp>
      <p:sp>
        <p:nvSpPr>
          <p:cNvPr id="6" name="Subtitle 2"/>
          <p:cNvSpPr txBox="1">
            <a:spLocks/>
          </p:cNvSpPr>
          <p:nvPr/>
        </p:nvSpPr>
        <p:spPr>
          <a:xfrm>
            <a:off x="107504" y="3217003"/>
            <a:ext cx="2160240" cy="3452357"/>
          </a:xfrm>
          <a:prstGeom prst="rect">
            <a:avLst/>
          </a:prstGeom>
          <a:solidFill>
            <a:schemeClr val="accent4">
              <a:lumMod val="20000"/>
              <a:lumOff val="80000"/>
            </a:schemeClr>
          </a:solidFill>
          <a:ln>
            <a:no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sz="2000" dirty="0" smtClean="0">
                <a:solidFill>
                  <a:prstClr val="black"/>
                </a:solidFill>
                <a:ea typeface="Calibri" panose="020F0502020204030204" pitchFamily="34" charset="0"/>
                <a:cs typeface="Times New Roman" panose="02020603050405020304" pitchFamily="18" charset="0"/>
              </a:rPr>
              <a:t>write </a:t>
            </a:r>
            <a:r>
              <a:rPr lang="en-GB" sz="2000" dirty="0">
                <a:solidFill>
                  <a:prstClr val="black"/>
                </a:solidFill>
                <a:ea typeface="Calibri" panose="020F0502020204030204" pitchFamily="34" charset="0"/>
                <a:cs typeface="Times New Roman" panose="02020603050405020304" pitchFamily="18" charset="0"/>
              </a:rPr>
              <a:t>some single words from memory, with plausible </a:t>
            </a:r>
            <a:r>
              <a:rPr lang="en-GB" sz="2000" dirty="0" smtClean="0">
                <a:solidFill>
                  <a:prstClr val="black"/>
                </a:solidFill>
                <a:ea typeface="Calibri" panose="020F0502020204030204" pitchFamily="34" charset="0"/>
                <a:cs typeface="Times New Roman" panose="02020603050405020304" pitchFamily="18" charset="0"/>
              </a:rPr>
              <a:t>spelling, and with support substitute one element in a simple phrase to vary the meaning.</a:t>
            </a:r>
            <a:endParaRPr lang="en-GB" sz="2000" dirty="0">
              <a:solidFill>
                <a:prstClr val="black"/>
              </a:solidFill>
              <a:ea typeface="Calibri" panose="020F0502020204030204" pitchFamily="34" charset="0"/>
              <a:cs typeface="Times New Roman" panose="02020603050405020304" pitchFamily="18" charset="0"/>
            </a:endParaRPr>
          </a:p>
        </p:txBody>
      </p:sp>
      <p:sp>
        <p:nvSpPr>
          <p:cNvPr id="7" name="Subtitle 2"/>
          <p:cNvSpPr txBox="1">
            <a:spLocks/>
          </p:cNvSpPr>
          <p:nvPr/>
        </p:nvSpPr>
        <p:spPr>
          <a:xfrm>
            <a:off x="2237923" y="2753533"/>
            <a:ext cx="2232248" cy="3915827"/>
          </a:xfrm>
          <a:prstGeom prst="rect">
            <a:avLst/>
          </a:prstGeom>
          <a:solidFill>
            <a:schemeClr val="accent4">
              <a:lumMod val="40000"/>
              <a:lumOff val="60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15000"/>
              </a:lnSpc>
              <a:spcAft>
                <a:spcPts val="1200"/>
              </a:spcAft>
            </a:pPr>
            <a:r>
              <a:rPr lang="en-GB" sz="1900" dirty="0" smtClean="0">
                <a:solidFill>
                  <a:prstClr val="black"/>
                </a:solidFill>
                <a:ea typeface="Calibri" panose="020F0502020204030204" pitchFamily="34" charset="0"/>
                <a:cs typeface="Times New Roman" panose="02020603050405020304" pitchFamily="18" charset="0"/>
              </a:rPr>
              <a:t>write </a:t>
            </a:r>
            <a:r>
              <a:rPr lang="en-GB" sz="1900" dirty="0">
                <a:solidFill>
                  <a:prstClr val="black"/>
                </a:solidFill>
                <a:ea typeface="Calibri" panose="020F0502020204030204" pitchFamily="34" charset="0"/>
                <a:cs typeface="Times New Roman" panose="02020603050405020304" pitchFamily="18" charset="0"/>
              </a:rPr>
              <a:t>simple words and several short phrases from memory with understandable </a:t>
            </a:r>
            <a:r>
              <a:rPr lang="en-GB" sz="1900" dirty="0" smtClean="0">
                <a:solidFill>
                  <a:prstClr val="black"/>
                </a:solidFill>
                <a:ea typeface="Calibri" panose="020F0502020204030204" pitchFamily="34" charset="0"/>
                <a:cs typeface="Times New Roman" panose="02020603050405020304" pitchFamily="18" charset="0"/>
              </a:rPr>
              <a:t>spelling, and substitute one element </a:t>
            </a:r>
            <a:r>
              <a:rPr lang="en-GB" sz="1900" dirty="0">
                <a:solidFill>
                  <a:prstClr val="black"/>
                </a:solidFill>
              </a:rPr>
              <a:t>in a simple phrase or sentence to vary the meaning. </a:t>
            </a:r>
            <a:endParaRPr lang="en-GB" sz="1900" dirty="0">
              <a:solidFill>
                <a:prstClr val="black"/>
              </a:solidFill>
              <a:ea typeface="Calibri" panose="020F0502020204030204" pitchFamily="34" charset="0"/>
              <a:cs typeface="Times New Roman" panose="02020603050405020304" pitchFamily="18" charset="0"/>
            </a:endParaRPr>
          </a:p>
        </p:txBody>
      </p:sp>
      <p:sp>
        <p:nvSpPr>
          <p:cNvPr id="8" name="Subtitle 2"/>
          <p:cNvSpPr txBox="1">
            <a:spLocks/>
          </p:cNvSpPr>
          <p:nvPr/>
        </p:nvSpPr>
        <p:spPr>
          <a:xfrm>
            <a:off x="4427984" y="2105461"/>
            <a:ext cx="2160240" cy="4563899"/>
          </a:xfrm>
          <a:prstGeom prst="rect">
            <a:avLst/>
          </a:prstGeom>
          <a:solidFill>
            <a:schemeClr val="accent4">
              <a:lumMod val="60000"/>
              <a:lumOff val="40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2400" dirty="0">
                <a:solidFill>
                  <a:prstClr val="black"/>
                </a:solidFill>
              </a:rPr>
              <a:t>write words, phrases and short, simple sentences from memory with understandable spelling, and change some elements in sentences to create new ones.</a:t>
            </a:r>
            <a:endParaRPr lang="en-GB" sz="2400" dirty="0">
              <a:solidFill>
                <a:prstClr val="black"/>
              </a:solidFill>
              <a:ea typeface="Calibri" panose="020F0502020204030204" pitchFamily="34" charset="0"/>
              <a:cs typeface="Times New Roman" panose="02020603050405020304" pitchFamily="18" charset="0"/>
            </a:endParaRPr>
          </a:p>
          <a:p>
            <a:pPr algn="l"/>
            <a:endParaRPr lang="en-GB" sz="2400" dirty="0">
              <a:solidFill>
                <a:prstClr val="black"/>
              </a:solidFill>
              <a:cs typeface="Segoe UI" panose="020B0502040204020203" pitchFamily="34" charset="0"/>
            </a:endParaRPr>
          </a:p>
        </p:txBody>
      </p:sp>
      <p:sp>
        <p:nvSpPr>
          <p:cNvPr id="9" name="Subtitle 2"/>
          <p:cNvSpPr txBox="1">
            <a:spLocks/>
          </p:cNvSpPr>
          <p:nvPr/>
        </p:nvSpPr>
        <p:spPr>
          <a:xfrm>
            <a:off x="6588224" y="1391072"/>
            <a:ext cx="2304256" cy="5278288"/>
          </a:xfrm>
          <a:prstGeom prst="rect">
            <a:avLst/>
          </a:prstGeom>
          <a:solidFill>
            <a:schemeClr val="accent4">
              <a:lumMod val="75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2400" dirty="0">
                <a:solidFill>
                  <a:prstClr val="white"/>
                </a:solidFill>
                <a:ea typeface="Calibri" panose="020F0502020204030204" pitchFamily="34" charset="0"/>
                <a:cs typeface="Times New Roman" panose="02020603050405020304" pitchFamily="18" charset="0"/>
              </a:rPr>
              <a:t>write a short, simple text from memory, using simple sentences from one familiar topic with reasonable spelling, and </a:t>
            </a:r>
            <a:r>
              <a:rPr lang="en-GB" sz="2400" dirty="0">
                <a:solidFill>
                  <a:prstClr val="white"/>
                </a:solidFill>
              </a:rPr>
              <a:t>can write sentences on a few topics using a model, e.g. a writing frame.</a:t>
            </a:r>
            <a:endParaRPr lang="en-GB" sz="2800" dirty="0">
              <a:solidFill>
                <a:prstClr val="white"/>
              </a:solidFill>
              <a:ea typeface="Calibri" panose="020F0502020204030204" pitchFamily="34" charset="0"/>
              <a:cs typeface="Times New Roman" panose="02020603050405020304" pitchFamily="18" charset="0"/>
            </a:endParaRPr>
          </a:p>
          <a:p>
            <a:pPr algn="l"/>
            <a:r>
              <a:rPr lang="en-GB" sz="2000" dirty="0">
                <a:solidFill>
                  <a:prstClr val="white"/>
                </a:solidFill>
                <a:cs typeface="Segoe UI" panose="020B0502040204020203" pitchFamily="34" charset="0"/>
              </a:rPr>
              <a:t/>
            </a:r>
            <a:br>
              <a:rPr lang="en-GB" sz="2000" dirty="0">
                <a:solidFill>
                  <a:prstClr val="white"/>
                </a:solidFill>
                <a:cs typeface="Segoe UI" panose="020B0502040204020203" pitchFamily="34" charset="0"/>
              </a:rPr>
            </a:br>
            <a:endParaRPr lang="en-GB" sz="2000" dirty="0">
              <a:solidFill>
                <a:prstClr val="white"/>
              </a:solidFill>
              <a:cs typeface="Segoe UI" panose="020B0502040204020203" pitchFamily="34" charset="0"/>
            </a:endParaRPr>
          </a:p>
        </p:txBody>
      </p:sp>
      <p:sp>
        <p:nvSpPr>
          <p:cNvPr id="10" name="Horizontal Scroll 9"/>
          <p:cNvSpPr/>
          <p:nvPr/>
        </p:nvSpPr>
        <p:spPr>
          <a:xfrm>
            <a:off x="395536" y="2481212"/>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solidFill>
                  <a:prstClr val="black"/>
                </a:solidFill>
                <a:latin typeface="Segoe UI" panose="020B0502040204020203" pitchFamily="34" charset="0"/>
                <a:cs typeface="Segoe UI" panose="020B0502040204020203" pitchFamily="34" charset="0"/>
              </a:rPr>
              <a:t>STEP 3</a:t>
            </a:r>
            <a:endParaRPr lang="en-GB" sz="2000" b="1" dirty="0">
              <a:solidFill>
                <a:prstClr val="black"/>
              </a:solidFill>
              <a:latin typeface="Segoe UI" panose="020B0502040204020203" pitchFamily="34" charset="0"/>
              <a:cs typeface="Segoe UI" panose="020B0502040204020203" pitchFamily="34" charset="0"/>
            </a:endParaRPr>
          </a:p>
        </p:txBody>
      </p:sp>
      <p:sp>
        <p:nvSpPr>
          <p:cNvPr id="11" name="Horizontal Scroll 10"/>
          <p:cNvSpPr/>
          <p:nvPr/>
        </p:nvSpPr>
        <p:spPr>
          <a:xfrm>
            <a:off x="2555776" y="1999714"/>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solidFill>
                  <a:prstClr val="black"/>
                </a:solidFill>
                <a:latin typeface="Segoe UI" panose="020B0502040204020203" pitchFamily="34" charset="0"/>
                <a:cs typeface="Segoe UI" panose="020B0502040204020203" pitchFamily="34" charset="0"/>
              </a:rPr>
              <a:t>STEP 4</a:t>
            </a:r>
            <a:endParaRPr lang="en-GB" sz="2000" b="1" dirty="0">
              <a:solidFill>
                <a:prstClr val="black"/>
              </a:solidFill>
              <a:latin typeface="Segoe UI" panose="020B0502040204020203" pitchFamily="34" charset="0"/>
              <a:cs typeface="Segoe UI" panose="020B0502040204020203" pitchFamily="34" charset="0"/>
            </a:endParaRPr>
          </a:p>
        </p:txBody>
      </p:sp>
      <p:sp>
        <p:nvSpPr>
          <p:cNvPr id="12" name="Horizontal Scroll 11"/>
          <p:cNvSpPr/>
          <p:nvPr/>
        </p:nvSpPr>
        <p:spPr>
          <a:xfrm>
            <a:off x="4752020" y="1337194"/>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solidFill>
                  <a:prstClr val="black"/>
                </a:solidFill>
                <a:latin typeface="Segoe UI" panose="020B0502040204020203" pitchFamily="34" charset="0"/>
                <a:cs typeface="Segoe UI" panose="020B0502040204020203" pitchFamily="34" charset="0"/>
              </a:rPr>
              <a:t>STEP 5</a:t>
            </a:r>
            <a:endParaRPr lang="en-GB" sz="2000" b="1" dirty="0">
              <a:solidFill>
                <a:prstClr val="black"/>
              </a:solidFill>
              <a:latin typeface="Segoe UI" panose="020B0502040204020203" pitchFamily="34" charset="0"/>
              <a:cs typeface="Segoe UI" panose="020B0502040204020203" pitchFamily="34" charset="0"/>
            </a:endParaRPr>
          </a:p>
        </p:txBody>
      </p:sp>
      <p:sp>
        <p:nvSpPr>
          <p:cNvPr id="13" name="Horizontal Scroll 12"/>
          <p:cNvSpPr/>
          <p:nvPr/>
        </p:nvSpPr>
        <p:spPr>
          <a:xfrm>
            <a:off x="7041641" y="589115"/>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solidFill>
                  <a:prstClr val="black"/>
                </a:solidFill>
                <a:latin typeface="Segoe UI" panose="020B0502040204020203" pitchFamily="34" charset="0"/>
                <a:cs typeface="Segoe UI" panose="020B0502040204020203" pitchFamily="34" charset="0"/>
              </a:rPr>
              <a:t>STEP 4</a:t>
            </a:r>
            <a:endParaRPr lang="en-GB" sz="2000" b="1" dirty="0">
              <a:solidFill>
                <a:prstClr val="black"/>
              </a:solidFill>
              <a:latin typeface="Segoe UI" panose="020B0502040204020203" pitchFamily="34" charset="0"/>
              <a:cs typeface="Segoe UI" panose="020B0502040204020203" pitchFamily="34" charset="0"/>
            </a:endParaRPr>
          </a:p>
        </p:txBody>
      </p:sp>
      <p:sp>
        <p:nvSpPr>
          <p:cNvPr id="15" name="TextBox 14"/>
          <p:cNvSpPr txBox="1"/>
          <p:nvPr/>
        </p:nvSpPr>
        <p:spPr>
          <a:xfrm>
            <a:off x="107504" y="1839371"/>
            <a:ext cx="5777989" cy="707886"/>
          </a:xfrm>
          <a:prstGeom prst="rect">
            <a:avLst/>
          </a:prstGeom>
          <a:noFill/>
        </p:spPr>
        <p:txBody>
          <a:bodyPr wrap="square" rtlCol="0">
            <a:spAutoFit/>
          </a:bodyPr>
          <a:lstStyle/>
          <a:p>
            <a:r>
              <a:rPr lang="en-GB" sz="4000" b="1" dirty="0" smtClean="0">
                <a:solidFill>
                  <a:prstClr val="black"/>
                </a:solidFill>
                <a:latin typeface="Segoe UI" panose="020B0502040204020203" pitchFamily="34" charset="0"/>
                <a:cs typeface="Segoe UI" panose="020B0502040204020203" pitchFamily="34" charset="0"/>
              </a:rPr>
              <a:t>I can:</a:t>
            </a:r>
            <a:endParaRPr lang="en-GB" sz="4000" b="1" dirty="0">
              <a:solidFill>
                <a:prstClr val="black"/>
              </a:solidFill>
              <a:latin typeface="Segoe UI" panose="020B0502040204020203" pitchFamily="34" charset="0"/>
              <a:cs typeface="Segoe UI" panose="020B0502040204020203" pitchFamily="34" charset="0"/>
            </a:endParaRPr>
          </a:p>
        </p:txBody>
      </p:sp>
      <p:pic>
        <p:nvPicPr>
          <p:cNvPr id="3" name="Picture 2"/>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44853" y="451523"/>
            <a:ext cx="1795140" cy="1766838"/>
          </a:xfrm>
          <a:prstGeom prst="rect">
            <a:avLst/>
          </a:prstGeom>
        </p:spPr>
      </p:pic>
    </p:spTree>
    <p:extLst>
      <p:ext uri="{BB962C8B-B14F-4D97-AF65-F5344CB8AC3E}">
        <p14:creationId xmlns:p14="http://schemas.microsoft.com/office/powerpoint/2010/main" val="338430343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107504" y="1839371"/>
            <a:ext cx="5777989" cy="707886"/>
          </a:xfrm>
          <a:prstGeom prst="rect">
            <a:avLst/>
          </a:prstGeom>
          <a:noFill/>
        </p:spPr>
        <p:txBody>
          <a:bodyPr wrap="square" rtlCol="0">
            <a:spAutoFit/>
          </a:bodyPr>
          <a:lstStyle/>
          <a:p>
            <a:r>
              <a:rPr lang="en-GB" sz="4000" b="1" dirty="0" smtClean="0">
                <a:solidFill>
                  <a:prstClr val="black"/>
                </a:solidFill>
                <a:latin typeface="Segoe UI" panose="020B0502040204020203" pitchFamily="34" charset="0"/>
                <a:cs typeface="Segoe UI" panose="020B0502040204020203" pitchFamily="34" charset="0"/>
              </a:rPr>
              <a:t>I can:</a:t>
            </a:r>
            <a:endParaRPr lang="en-GB" sz="4000" b="1" dirty="0">
              <a:solidFill>
                <a:prstClr val="black"/>
              </a:solidFill>
              <a:latin typeface="Segoe UI" panose="020B0502040204020203" pitchFamily="34" charset="0"/>
              <a:cs typeface="Segoe UI" panose="020B0502040204020203" pitchFamily="34" charset="0"/>
            </a:endParaRPr>
          </a:p>
        </p:txBody>
      </p:sp>
      <p:sp>
        <p:nvSpPr>
          <p:cNvPr id="4" name="TextBox 3"/>
          <p:cNvSpPr txBox="1"/>
          <p:nvPr/>
        </p:nvSpPr>
        <p:spPr>
          <a:xfrm>
            <a:off x="2051720" y="0"/>
            <a:ext cx="4392488" cy="707886"/>
          </a:xfrm>
          <a:prstGeom prst="rect">
            <a:avLst/>
          </a:prstGeom>
          <a:noFill/>
        </p:spPr>
        <p:txBody>
          <a:bodyPr wrap="square" rtlCol="0">
            <a:spAutoFit/>
          </a:bodyPr>
          <a:lstStyle/>
          <a:p>
            <a:pPr algn="ctr"/>
            <a:r>
              <a:rPr lang="en-GB" sz="4000" dirty="0" smtClean="0">
                <a:solidFill>
                  <a:prstClr val="black"/>
                </a:solidFill>
                <a:latin typeface="Arial Rounded MT Bold" panose="020F0704030504030204" pitchFamily="34" charset="0"/>
              </a:rPr>
              <a:t>KS2</a:t>
            </a:r>
            <a:endParaRPr lang="en-GB" sz="4000" dirty="0">
              <a:solidFill>
                <a:prstClr val="black"/>
              </a:solidFill>
              <a:latin typeface="Arial Rounded MT Bold" panose="020F0704030504030204" pitchFamily="34" charset="0"/>
            </a:endParaRPr>
          </a:p>
        </p:txBody>
      </p:sp>
      <p:sp>
        <p:nvSpPr>
          <p:cNvPr id="5" name="TextBox 4"/>
          <p:cNvSpPr txBox="1"/>
          <p:nvPr/>
        </p:nvSpPr>
        <p:spPr>
          <a:xfrm>
            <a:off x="1403648" y="476672"/>
            <a:ext cx="5777989" cy="707886"/>
          </a:xfrm>
          <a:prstGeom prst="rect">
            <a:avLst/>
          </a:prstGeom>
          <a:noFill/>
        </p:spPr>
        <p:txBody>
          <a:bodyPr wrap="square" rtlCol="0">
            <a:spAutoFit/>
          </a:bodyPr>
          <a:lstStyle/>
          <a:p>
            <a:pPr algn="ctr"/>
            <a:r>
              <a:rPr lang="en-GB" sz="4000" dirty="0" smtClean="0">
                <a:solidFill>
                  <a:prstClr val="black"/>
                </a:solidFill>
                <a:latin typeface="Segoe UI" panose="020B0502040204020203" pitchFamily="34" charset="0"/>
                <a:cs typeface="Segoe UI" panose="020B0502040204020203" pitchFamily="34" charset="0"/>
              </a:rPr>
              <a:t>Grammar &amp; Vocabulary</a:t>
            </a:r>
            <a:endParaRPr lang="en-GB" sz="4000" dirty="0">
              <a:solidFill>
                <a:prstClr val="black"/>
              </a:solidFill>
              <a:latin typeface="Segoe UI" panose="020B0502040204020203" pitchFamily="34" charset="0"/>
              <a:cs typeface="Segoe UI" panose="020B0502040204020203" pitchFamily="34" charset="0"/>
            </a:endParaRPr>
          </a:p>
        </p:txBody>
      </p:sp>
      <p:sp>
        <p:nvSpPr>
          <p:cNvPr id="6" name="Subtitle 2"/>
          <p:cNvSpPr txBox="1">
            <a:spLocks/>
          </p:cNvSpPr>
          <p:nvPr/>
        </p:nvSpPr>
        <p:spPr>
          <a:xfrm>
            <a:off x="107504" y="3217003"/>
            <a:ext cx="2160240" cy="3452357"/>
          </a:xfrm>
          <a:prstGeom prst="rect">
            <a:avLst/>
          </a:prstGeom>
          <a:solidFill>
            <a:schemeClr val="accent4">
              <a:lumMod val="20000"/>
              <a:lumOff val="80000"/>
            </a:schemeClr>
          </a:solidFill>
          <a:ln>
            <a:no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sz="1700" dirty="0" smtClean="0">
                <a:solidFill>
                  <a:prstClr val="black"/>
                </a:solidFill>
              </a:rPr>
              <a:t>use singular indefinite articles, form regular plural nouns, show awareness of adjective and noun position and agreement, use high frequency verb forms (I have, it is, they are, there is/are), and the connectives and, but, and also.</a:t>
            </a:r>
            <a:r>
              <a:rPr lang="en-GB" sz="1700" dirty="0">
                <a:solidFill>
                  <a:prstClr val="black"/>
                </a:solidFill>
              </a:rPr>
              <a:t/>
            </a:r>
            <a:br>
              <a:rPr lang="en-GB" sz="1700" dirty="0">
                <a:solidFill>
                  <a:prstClr val="black"/>
                </a:solidFill>
              </a:rPr>
            </a:br>
            <a:r>
              <a:rPr lang="en-GB" sz="1700" dirty="0">
                <a:solidFill>
                  <a:prstClr val="black"/>
                </a:solidFill>
              </a:rPr>
              <a:t/>
            </a:r>
            <a:br>
              <a:rPr lang="en-GB" sz="1700" dirty="0">
                <a:solidFill>
                  <a:prstClr val="black"/>
                </a:solidFill>
              </a:rPr>
            </a:br>
            <a:endParaRPr lang="en-GB" sz="1700" dirty="0">
              <a:solidFill>
                <a:prstClr val="black"/>
              </a:solidFill>
            </a:endParaRPr>
          </a:p>
        </p:txBody>
      </p:sp>
      <p:sp>
        <p:nvSpPr>
          <p:cNvPr id="7" name="Subtitle 2"/>
          <p:cNvSpPr txBox="1">
            <a:spLocks/>
          </p:cNvSpPr>
          <p:nvPr/>
        </p:nvSpPr>
        <p:spPr>
          <a:xfrm>
            <a:off x="2237923" y="2753533"/>
            <a:ext cx="2232248" cy="3915827"/>
          </a:xfrm>
          <a:prstGeom prst="rect">
            <a:avLst/>
          </a:prstGeom>
          <a:solidFill>
            <a:schemeClr val="accent4">
              <a:lumMod val="40000"/>
              <a:lumOff val="60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15000"/>
              </a:lnSpc>
              <a:spcAft>
                <a:spcPts val="1200"/>
              </a:spcAft>
            </a:pPr>
            <a:r>
              <a:rPr lang="en-GB" sz="1800">
                <a:solidFill>
                  <a:prstClr val="black"/>
                </a:solidFill>
                <a:ea typeface="Calibri" panose="020F0502020204030204" pitchFamily="34" charset="0"/>
                <a:cs typeface="Times New Roman" panose="02020603050405020304" pitchFamily="18" charset="0"/>
              </a:rPr>
              <a:t>use indefinite and definite articles with a variety of nouns and adjectives, create a greater variety of sentences using key verbs (has, is, and some regular –AR verbs) and sequencers and/or prepositions of place.</a:t>
            </a:r>
            <a:endParaRPr lang="en-GB" sz="1800" dirty="0">
              <a:solidFill>
                <a:prstClr val="black"/>
              </a:solidFill>
              <a:ea typeface="Calibri" panose="020F0502020204030204" pitchFamily="34" charset="0"/>
              <a:cs typeface="Times New Roman" panose="02020603050405020304" pitchFamily="18" charset="0"/>
            </a:endParaRPr>
          </a:p>
        </p:txBody>
      </p:sp>
      <p:sp>
        <p:nvSpPr>
          <p:cNvPr id="8" name="Subtitle 2"/>
          <p:cNvSpPr txBox="1">
            <a:spLocks/>
          </p:cNvSpPr>
          <p:nvPr/>
        </p:nvSpPr>
        <p:spPr>
          <a:xfrm>
            <a:off x="4427984" y="2105461"/>
            <a:ext cx="2160240" cy="4563899"/>
          </a:xfrm>
          <a:prstGeom prst="rect">
            <a:avLst/>
          </a:prstGeom>
          <a:solidFill>
            <a:schemeClr val="accent4">
              <a:lumMod val="60000"/>
              <a:lumOff val="40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2000">
                <a:solidFill>
                  <a:prstClr val="black"/>
                </a:solidFill>
                <a:cs typeface="Segoe UI" panose="020B0502040204020203" pitchFamily="34" charset="0"/>
              </a:rPr>
              <a:t>use definite and indefinite articles, agree adjectives for number and gender, use all persons of several regular verbs in the present tense (with a writing frame) and use days of the week in simple sentence formation.</a:t>
            </a:r>
            <a:endParaRPr lang="en-GB" sz="2000" dirty="0">
              <a:solidFill>
                <a:prstClr val="black"/>
              </a:solidFill>
              <a:cs typeface="Segoe UI" panose="020B0502040204020203" pitchFamily="34" charset="0"/>
            </a:endParaRPr>
          </a:p>
        </p:txBody>
      </p:sp>
      <p:sp>
        <p:nvSpPr>
          <p:cNvPr id="9" name="Subtitle 2"/>
          <p:cNvSpPr txBox="1">
            <a:spLocks/>
          </p:cNvSpPr>
          <p:nvPr/>
        </p:nvSpPr>
        <p:spPr>
          <a:xfrm>
            <a:off x="6588224" y="1391072"/>
            <a:ext cx="2304256" cy="5278288"/>
          </a:xfrm>
          <a:prstGeom prst="rect">
            <a:avLst/>
          </a:prstGeom>
          <a:solidFill>
            <a:schemeClr val="accent4">
              <a:lumMod val="75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2200" dirty="0">
                <a:solidFill>
                  <a:prstClr val="white"/>
                </a:solidFill>
                <a:cs typeface="Segoe UI" panose="020B0502040204020203" pitchFamily="34" charset="0"/>
              </a:rPr>
              <a:t>use high-frequency verb forms, nouns, articles and adjectives to form simple sentences independently, and has a basic repertoire of words and phrases related to people, places, things and simple actions.</a:t>
            </a:r>
          </a:p>
        </p:txBody>
      </p:sp>
      <p:sp>
        <p:nvSpPr>
          <p:cNvPr id="10" name="Horizontal Scroll 9"/>
          <p:cNvSpPr/>
          <p:nvPr/>
        </p:nvSpPr>
        <p:spPr>
          <a:xfrm>
            <a:off x="395536" y="2481212"/>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solidFill>
                  <a:prstClr val="black"/>
                </a:solidFill>
                <a:latin typeface="Segoe UI" panose="020B0502040204020203" pitchFamily="34" charset="0"/>
                <a:cs typeface="Segoe UI" panose="020B0502040204020203" pitchFamily="34" charset="0"/>
              </a:rPr>
              <a:t>STEP 1</a:t>
            </a:r>
            <a:endParaRPr lang="en-GB" sz="2000" b="1" dirty="0">
              <a:solidFill>
                <a:prstClr val="black"/>
              </a:solidFill>
              <a:latin typeface="Segoe UI" panose="020B0502040204020203" pitchFamily="34" charset="0"/>
              <a:cs typeface="Segoe UI" panose="020B0502040204020203" pitchFamily="34" charset="0"/>
            </a:endParaRPr>
          </a:p>
        </p:txBody>
      </p:sp>
      <p:sp>
        <p:nvSpPr>
          <p:cNvPr id="11" name="Horizontal Scroll 10"/>
          <p:cNvSpPr/>
          <p:nvPr/>
        </p:nvSpPr>
        <p:spPr>
          <a:xfrm>
            <a:off x="2555776" y="1999714"/>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solidFill>
                  <a:prstClr val="black"/>
                </a:solidFill>
                <a:latin typeface="Segoe UI" panose="020B0502040204020203" pitchFamily="34" charset="0"/>
                <a:cs typeface="Segoe UI" panose="020B0502040204020203" pitchFamily="34" charset="0"/>
              </a:rPr>
              <a:t>STEP 2</a:t>
            </a:r>
            <a:endParaRPr lang="en-GB" sz="2000" b="1" dirty="0">
              <a:solidFill>
                <a:prstClr val="black"/>
              </a:solidFill>
              <a:latin typeface="Segoe UI" panose="020B0502040204020203" pitchFamily="34" charset="0"/>
              <a:cs typeface="Segoe UI" panose="020B0502040204020203" pitchFamily="34" charset="0"/>
            </a:endParaRPr>
          </a:p>
        </p:txBody>
      </p:sp>
      <p:sp>
        <p:nvSpPr>
          <p:cNvPr id="12" name="Horizontal Scroll 11"/>
          <p:cNvSpPr/>
          <p:nvPr/>
        </p:nvSpPr>
        <p:spPr>
          <a:xfrm>
            <a:off x="4752020" y="1337194"/>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solidFill>
                  <a:prstClr val="black"/>
                </a:solidFill>
                <a:latin typeface="Segoe UI" panose="020B0502040204020203" pitchFamily="34" charset="0"/>
                <a:cs typeface="Segoe UI" panose="020B0502040204020203" pitchFamily="34" charset="0"/>
              </a:rPr>
              <a:t>STEP 3</a:t>
            </a:r>
            <a:endParaRPr lang="en-GB" sz="2000" b="1" dirty="0">
              <a:solidFill>
                <a:prstClr val="black"/>
              </a:solidFill>
              <a:latin typeface="Segoe UI" panose="020B0502040204020203" pitchFamily="34" charset="0"/>
              <a:cs typeface="Segoe UI" panose="020B0502040204020203" pitchFamily="34" charset="0"/>
            </a:endParaRPr>
          </a:p>
        </p:txBody>
      </p:sp>
      <p:sp>
        <p:nvSpPr>
          <p:cNvPr id="13" name="Horizontal Scroll 12"/>
          <p:cNvSpPr/>
          <p:nvPr/>
        </p:nvSpPr>
        <p:spPr>
          <a:xfrm>
            <a:off x="7041641" y="589115"/>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solidFill>
                  <a:prstClr val="black"/>
                </a:solidFill>
                <a:latin typeface="Segoe UI" panose="020B0502040204020203" pitchFamily="34" charset="0"/>
                <a:cs typeface="Segoe UI" panose="020B0502040204020203" pitchFamily="34" charset="0"/>
              </a:rPr>
              <a:t>STEP 4</a:t>
            </a:r>
            <a:endParaRPr lang="en-GB" sz="2000" b="1" dirty="0">
              <a:solidFill>
                <a:prstClr val="black"/>
              </a:solidFill>
              <a:latin typeface="Segoe UI" panose="020B0502040204020203" pitchFamily="34" charset="0"/>
              <a:cs typeface="Segoe UI" panose="020B0502040204020203" pitchFamily="34" charset="0"/>
            </a:endParaRPr>
          </a:p>
        </p:txBody>
      </p:sp>
      <p:sp>
        <p:nvSpPr>
          <p:cNvPr id="2" name="Rectangle 1"/>
          <p:cNvSpPr/>
          <p:nvPr/>
        </p:nvSpPr>
        <p:spPr>
          <a:xfrm>
            <a:off x="-3429107" y="-268899"/>
            <a:ext cx="4572000" cy="646331"/>
          </a:xfrm>
          <a:prstGeom prst="rect">
            <a:avLst/>
          </a:prstGeom>
        </p:spPr>
        <p:txBody>
          <a:bodyPr>
            <a:spAutoFit/>
          </a:bodyPr>
          <a:lstStyle/>
          <a:p>
            <a:r>
              <a:rPr lang="en-GB" dirty="0">
                <a:solidFill>
                  <a:srgbClr val="000000"/>
                </a:solidFill>
                <a:ea typeface="Times New Roman" panose="02020603050405020304" pitchFamily="18" charset="0"/>
                <a:cs typeface="Times New Roman" panose="02020603050405020304" pitchFamily="18" charset="0"/>
              </a:rPr>
              <a:t/>
            </a:r>
            <a:br>
              <a:rPr lang="en-GB" dirty="0">
                <a:solidFill>
                  <a:srgbClr val="000000"/>
                </a:solidFill>
                <a:ea typeface="Times New Roman" panose="02020603050405020304" pitchFamily="18" charset="0"/>
                <a:cs typeface="Times New Roman" panose="02020603050405020304" pitchFamily="18" charset="0"/>
              </a:rPr>
            </a:br>
            <a:endParaRPr lang="en-GB" dirty="0">
              <a:solidFill>
                <a:prstClr val="black"/>
              </a:solidFill>
            </a:endParaRPr>
          </a:p>
        </p:txBody>
      </p:sp>
    </p:spTree>
    <p:extLst>
      <p:ext uri="{BB962C8B-B14F-4D97-AF65-F5344CB8AC3E}">
        <p14:creationId xmlns:p14="http://schemas.microsoft.com/office/powerpoint/2010/main" val="27300366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107505" y="177120"/>
          <a:ext cx="8928992" cy="6593501"/>
        </p:xfrm>
        <a:graphic>
          <a:graphicData uri="http://schemas.openxmlformats.org/drawingml/2006/table">
            <a:tbl>
              <a:tblPr firstRow="1" bandRow="1">
                <a:tableStyleId>{5940675A-B579-460E-94D1-54222C63F5DA}</a:tableStyleId>
              </a:tblPr>
              <a:tblGrid>
                <a:gridCol w="4248472"/>
                <a:gridCol w="4680520"/>
              </a:tblGrid>
              <a:tr h="6593501">
                <a:tc>
                  <a:txBody>
                    <a:bodyPr/>
                    <a:lstStyle/>
                    <a:p>
                      <a:pPr marL="0" lvl="0" indent="0" algn="l">
                        <a:buFont typeface="Wingdings" pitchFamily="2" charset="2"/>
                        <a:buNone/>
                      </a:pPr>
                      <a:r>
                        <a:rPr lang="en-GB" sz="1200" kern="1200" dirty="0" smtClean="0">
                          <a:effectLst/>
                        </a:rPr>
                        <a:t>Listening</a:t>
                      </a:r>
                    </a:p>
                    <a:p>
                      <a:pPr marL="171450" lvl="0" indent="-171450">
                        <a:buFont typeface="Wingdings" pitchFamily="2" charset="2"/>
                        <a:buChar char="§"/>
                      </a:pPr>
                      <a:r>
                        <a:rPr lang="en-GB" sz="1200" b="1" kern="1200" dirty="0" smtClean="0">
                          <a:effectLst/>
                        </a:rPr>
                        <a:t>listen attentively </a:t>
                      </a:r>
                      <a:r>
                        <a:rPr lang="en-GB" sz="1200" kern="1200" dirty="0" smtClean="0">
                          <a:effectLst/>
                        </a:rPr>
                        <a:t>to spoken language and show understanding by joining in and responding </a:t>
                      </a:r>
                    </a:p>
                    <a:p>
                      <a:pPr marL="171450" lvl="0" indent="-171450">
                        <a:buFont typeface="Wingdings" pitchFamily="2" charset="2"/>
                        <a:buChar char="§"/>
                      </a:pPr>
                      <a:r>
                        <a:rPr lang="en-GB" sz="1200" kern="1200" dirty="0" smtClean="0">
                          <a:effectLst/>
                        </a:rPr>
                        <a:t>explore the patterns and sounds of language through songs and rhymes and </a:t>
                      </a:r>
                      <a:r>
                        <a:rPr lang="en-GB" sz="1200" b="1" kern="1200" dirty="0" smtClean="0">
                          <a:effectLst/>
                        </a:rPr>
                        <a:t>link the spelling, sound and meaning of words </a:t>
                      </a:r>
                    </a:p>
                    <a:p>
                      <a:pPr marL="0" lvl="0" indent="0">
                        <a:buFont typeface="Wingdings" pitchFamily="2" charset="2"/>
                        <a:buNone/>
                      </a:pPr>
                      <a:r>
                        <a:rPr lang="en-GB" sz="1200" kern="1200" dirty="0" smtClean="0">
                          <a:effectLst/>
                        </a:rPr>
                        <a:t>Speaking</a:t>
                      </a:r>
                    </a:p>
                    <a:p>
                      <a:pPr marL="171450" lvl="0" indent="-171450">
                        <a:buFont typeface="Wingdings" pitchFamily="2" charset="2"/>
                        <a:buChar char="§"/>
                      </a:pPr>
                      <a:r>
                        <a:rPr lang="en-GB" sz="1200" b="1" kern="1200" dirty="0" smtClean="0">
                          <a:effectLst/>
                        </a:rPr>
                        <a:t>engage in conversations</a:t>
                      </a:r>
                      <a:r>
                        <a:rPr lang="en-GB" sz="1200" kern="1200" dirty="0" smtClean="0">
                          <a:effectLst/>
                        </a:rPr>
                        <a:t>; ask and answer questions; express opinions and respond to those of others; seek clarification and help* </a:t>
                      </a:r>
                    </a:p>
                    <a:p>
                      <a:pPr marL="171450" lvl="0" indent="-171450">
                        <a:buFont typeface="Wingdings" pitchFamily="2" charset="2"/>
                        <a:buChar char="§"/>
                      </a:pPr>
                      <a:r>
                        <a:rPr lang="en-GB" sz="1200" b="1" kern="1200" dirty="0" smtClean="0">
                          <a:effectLst/>
                        </a:rPr>
                        <a:t>speak in sentences, </a:t>
                      </a:r>
                      <a:r>
                        <a:rPr lang="en-GB" sz="1200" kern="1200" dirty="0" smtClean="0">
                          <a:effectLst/>
                        </a:rPr>
                        <a:t>using familiar vocabulary, phrases and basic language structures </a:t>
                      </a:r>
                    </a:p>
                    <a:p>
                      <a:pPr marL="171450" lvl="0" indent="-171450">
                        <a:buFont typeface="Wingdings" pitchFamily="2" charset="2"/>
                        <a:buChar char="§"/>
                      </a:pPr>
                      <a:r>
                        <a:rPr lang="en-GB" sz="1200" b="1" kern="1200" dirty="0" smtClean="0">
                          <a:effectLst/>
                        </a:rPr>
                        <a:t>develop accurate pronunciation and intonation </a:t>
                      </a:r>
                      <a:r>
                        <a:rPr lang="en-GB" sz="1200" kern="1200" dirty="0" smtClean="0">
                          <a:effectLst/>
                        </a:rPr>
                        <a:t>so that others understand when they are reading aloud or using familiar words and phrases* </a:t>
                      </a:r>
                    </a:p>
                    <a:p>
                      <a:pPr marL="171450" lvl="0" indent="-171450">
                        <a:buFont typeface="Wingdings" pitchFamily="2" charset="2"/>
                        <a:buChar char="§"/>
                      </a:pPr>
                      <a:r>
                        <a:rPr lang="en-GB" sz="1200" kern="1200" dirty="0" smtClean="0">
                          <a:effectLst/>
                        </a:rPr>
                        <a:t>present ideas and information orally to a range of audiences* </a:t>
                      </a:r>
                    </a:p>
                    <a:p>
                      <a:pPr marL="0" lvl="0" indent="0">
                        <a:buFont typeface="Wingdings" pitchFamily="2" charset="2"/>
                        <a:buNone/>
                      </a:pPr>
                      <a:r>
                        <a:rPr lang="en-GB" sz="1200" kern="1200" dirty="0" smtClean="0">
                          <a:effectLst/>
                        </a:rPr>
                        <a:t>Reading</a:t>
                      </a:r>
                    </a:p>
                    <a:p>
                      <a:pPr marL="171450" lvl="0" indent="-171450">
                        <a:buFont typeface="Wingdings" pitchFamily="2" charset="2"/>
                        <a:buChar char="§"/>
                      </a:pPr>
                      <a:r>
                        <a:rPr lang="en-GB" sz="1200" b="1" kern="1200" dirty="0" smtClean="0">
                          <a:effectLst/>
                        </a:rPr>
                        <a:t>read</a:t>
                      </a:r>
                      <a:r>
                        <a:rPr lang="en-GB" sz="1200" kern="1200" dirty="0" smtClean="0">
                          <a:effectLst/>
                        </a:rPr>
                        <a:t> carefully and show understanding of </a:t>
                      </a:r>
                      <a:r>
                        <a:rPr lang="en-GB" sz="1200" b="1" kern="1200" dirty="0" smtClean="0">
                          <a:effectLst/>
                        </a:rPr>
                        <a:t>words, phrases and simple writing </a:t>
                      </a:r>
                    </a:p>
                    <a:p>
                      <a:pPr marL="171450" lvl="0" indent="-171450">
                        <a:buFont typeface="Wingdings" pitchFamily="2" charset="2"/>
                        <a:buChar char="§"/>
                      </a:pPr>
                      <a:r>
                        <a:rPr lang="en-GB" sz="1200" b="1" kern="1200" dirty="0" smtClean="0">
                          <a:effectLst/>
                        </a:rPr>
                        <a:t>appreciate stories, songs, poems and rhymes in the language </a:t>
                      </a:r>
                    </a:p>
                    <a:p>
                      <a:pPr marL="171450" lvl="0" indent="-171450">
                        <a:buFont typeface="Wingdings" pitchFamily="2" charset="2"/>
                        <a:buChar char="§"/>
                      </a:pPr>
                      <a:r>
                        <a:rPr lang="en-GB" sz="1200" kern="1200" dirty="0" smtClean="0">
                          <a:effectLst/>
                        </a:rPr>
                        <a:t>broaden their vocabulary and develop their ability to understand new words that are introduced into familiar written material, including through using a dictionary </a:t>
                      </a:r>
                    </a:p>
                    <a:p>
                      <a:pPr marL="0" lvl="0" indent="0">
                        <a:buFont typeface="Wingdings" pitchFamily="2" charset="2"/>
                        <a:buNone/>
                      </a:pPr>
                      <a:r>
                        <a:rPr lang="en-GB" sz="1200" kern="1200" dirty="0" smtClean="0">
                          <a:effectLst/>
                        </a:rPr>
                        <a:t>Writing</a:t>
                      </a:r>
                    </a:p>
                    <a:p>
                      <a:pPr marL="171450" lvl="0" indent="-171450">
                        <a:buFont typeface="Wingdings" pitchFamily="2" charset="2"/>
                        <a:buChar char="§"/>
                      </a:pPr>
                      <a:r>
                        <a:rPr lang="en-GB" sz="1200" b="1" kern="1200" dirty="0" smtClean="0">
                          <a:effectLst/>
                        </a:rPr>
                        <a:t>write phrases from memory, and adapt these </a:t>
                      </a:r>
                      <a:r>
                        <a:rPr lang="en-GB" sz="1200" kern="1200" dirty="0" smtClean="0">
                          <a:effectLst/>
                        </a:rPr>
                        <a:t>to create new sentences, to express ideas clearly </a:t>
                      </a:r>
                    </a:p>
                    <a:p>
                      <a:pPr marL="171450" lvl="0" indent="-171450">
                        <a:buFont typeface="Wingdings" pitchFamily="2" charset="2"/>
                        <a:buChar char="§"/>
                      </a:pPr>
                      <a:r>
                        <a:rPr lang="en-GB" sz="1200" kern="1200" dirty="0" smtClean="0">
                          <a:effectLst/>
                        </a:rPr>
                        <a:t>describe people, places, things and actions orally* and in writing</a:t>
                      </a:r>
                    </a:p>
                    <a:p>
                      <a:pPr marL="0" lvl="0" indent="0">
                        <a:buFont typeface="Wingdings" pitchFamily="2" charset="2"/>
                        <a:buNone/>
                      </a:pPr>
                      <a:r>
                        <a:rPr lang="en-GB" sz="1200" kern="1200" dirty="0" smtClean="0">
                          <a:effectLst/>
                        </a:rPr>
                        <a:t>Grammar</a:t>
                      </a:r>
                    </a:p>
                    <a:p>
                      <a:pPr marL="171450" lvl="0" indent="-171450">
                        <a:buFont typeface="Wingdings" pitchFamily="2" charset="2"/>
                        <a:buChar char="§"/>
                      </a:pPr>
                      <a:r>
                        <a:rPr lang="en-GB" sz="1200" b="1" kern="1200" dirty="0" smtClean="0">
                          <a:effectLst/>
                        </a:rPr>
                        <a:t>understand basic grammar </a:t>
                      </a:r>
                      <a:r>
                        <a:rPr lang="en-GB" sz="1200" kern="1200" dirty="0" smtClean="0">
                          <a:effectLst/>
                        </a:rPr>
                        <a:t>appropriate to the language being studied, such as (where relevant): feminine, masculine and neuter forms and the conjugation of high-frequency verbs; key features and patterns of the language; how to apply these, for instance, to build sentences; and how these differ from or are similar to English. </a:t>
                      </a:r>
                    </a:p>
                  </a:txBody>
                  <a:tcPr/>
                </a:tc>
                <a:tc>
                  <a:txBody>
                    <a:bodyPr/>
                    <a:lstStyle/>
                    <a:p>
                      <a:pPr marL="0" lvl="0" indent="0">
                        <a:buFont typeface="Wingdings" pitchFamily="2" charset="2"/>
                        <a:buNone/>
                      </a:pPr>
                      <a:r>
                        <a:rPr lang="en-GB" sz="1200" kern="1200" dirty="0" smtClean="0">
                          <a:solidFill>
                            <a:schemeClr val="tx1"/>
                          </a:solidFill>
                          <a:effectLst/>
                          <a:latin typeface="+mn-lt"/>
                          <a:ea typeface="+mn-ea"/>
                          <a:cs typeface="+mn-cs"/>
                        </a:rPr>
                        <a:t>Listening</a:t>
                      </a:r>
                    </a:p>
                    <a:p>
                      <a:pPr marL="171450" lvl="0" indent="-171450">
                        <a:buFont typeface="Wingdings" pitchFamily="2" charset="2"/>
                        <a:buChar char="§"/>
                      </a:pPr>
                      <a:r>
                        <a:rPr lang="en-GB" sz="1200" kern="1200" dirty="0" smtClean="0">
                          <a:solidFill>
                            <a:schemeClr val="tx1"/>
                          </a:solidFill>
                          <a:effectLst/>
                          <a:latin typeface="+mn-lt"/>
                          <a:ea typeface="+mn-ea"/>
                          <a:cs typeface="+mn-cs"/>
                        </a:rPr>
                        <a:t>listen to </a:t>
                      </a:r>
                      <a:r>
                        <a:rPr lang="en-GB" sz="1200" b="1" kern="1200" dirty="0" smtClean="0">
                          <a:solidFill>
                            <a:schemeClr val="tx1"/>
                          </a:solidFill>
                          <a:effectLst/>
                          <a:latin typeface="+mn-lt"/>
                          <a:ea typeface="+mn-ea"/>
                          <a:cs typeface="+mn-cs"/>
                        </a:rPr>
                        <a:t>a variety of forms of spoken language </a:t>
                      </a:r>
                      <a:r>
                        <a:rPr lang="en-GB" sz="1200" kern="1200" dirty="0" smtClean="0">
                          <a:solidFill>
                            <a:schemeClr val="tx1"/>
                          </a:solidFill>
                          <a:effectLst/>
                          <a:latin typeface="+mn-lt"/>
                          <a:ea typeface="+mn-ea"/>
                          <a:cs typeface="+mn-cs"/>
                        </a:rPr>
                        <a:t>to obtain information and respond appropriately </a:t>
                      </a:r>
                    </a:p>
                    <a:p>
                      <a:pPr marL="171450" lvl="0" indent="-171450">
                        <a:buFont typeface="Wingdings" pitchFamily="2" charset="2"/>
                        <a:buChar char="§"/>
                      </a:pPr>
                      <a:r>
                        <a:rPr lang="en-GB" sz="1200" b="1" kern="1200" dirty="0" smtClean="0">
                          <a:solidFill>
                            <a:schemeClr val="tx1"/>
                          </a:solidFill>
                          <a:effectLst/>
                          <a:latin typeface="+mn-lt"/>
                          <a:ea typeface="+mn-ea"/>
                          <a:cs typeface="+mn-cs"/>
                        </a:rPr>
                        <a:t>transcribe</a:t>
                      </a:r>
                      <a:r>
                        <a:rPr lang="en-GB" sz="1200" kern="1200" dirty="0" smtClean="0">
                          <a:solidFill>
                            <a:schemeClr val="tx1"/>
                          </a:solidFill>
                          <a:effectLst/>
                          <a:latin typeface="+mn-lt"/>
                          <a:ea typeface="+mn-ea"/>
                          <a:cs typeface="+mn-cs"/>
                        </a:rPr>
                        <a:t> words and short sentences that they hear with increasing accuracy </a:t>
                      </a:r>
                    </a:p>
                    <a:p>
                      <a:pPr marL="0" lvl="0" indent="0">
                        <a:buFont typeface="Wingdings" pitchFamily="2" charset="2"/>
                        <a:buNone/>
                      </a:pPr>
                      <a:r>
                        <a:rPr lang="en-GB" sz="1200" kern="1200" dirty="0" smtClean="0">
                          <a:solidFill>
                            <a:schemeClr val="tx1"/>
                          </a:solidFill>
                          <a:effectLst/>
                          <a:latin typeface="+mn-lt"/>
                          <a:ea typeface="+mn-ea"/>
                          <a:cs typeface="+mn-cs"/>
                        </a:rPr>
                        <a:t>Speaking</a:t>
                      </a:r>
                    </a:p>
                    <a:p>
                      <a:pPr marL="171450" lvl="0" indent="-171450">
                        <a:buFont typeface="Wingdings" pitchFamily="2" charset="2"/>
                        <a:buChar char="§"/>
                      </a:pPr>
                      <a:r>
                        <a:rPr lang="en-GB" sz="1200" b="1" kern="1200" dirty="0" smtClean="0">
                          <a:solidFill>
                            <a:schemeClr val="tx1"/>
                          </a:solidFill>
                          <a:effectLst/>
                          <a:latin typeface="+mn-lt"/>
                          <a:ea typeface="+mn-ea"/>
                          <a:cs typeface="+mn-cs"/>
                        </a:rPr>
                        <a:t>initiate and develop conversations</a:t>
                      </a:r>
                      <a:r>
                        <a:rPr lang="en-GB" sz="1200" kern="1200" dirty="0" smtClean="0">
                          <a:solidFill>
                            <a:schemeClr val="tx1"/>
                          </a:solidFill>
                          <a:effectLst/>
                          <a:latin typeface="+mn-lt"/>
                          <a:ea typeface="+mn-ea"/>
                          <a:cs typeface="+mn-cs"/>
                        </a:rPr>
                        <a:t>, coping with unfamiliar language and unexpected responses, making use of important social conventions such as formal modes of address </a:t>
                      </a:r>
                    </a:p>
                    <a:p>
                      <a:pPr marL="171450" lvl="0" indent="-171450">
                        <a:buFont typeface="Wingdings" pitchFamily="2" charset="2"/>
                        <a:buChar char="§"/>
                      </a:pPr>
                      <a:r>
                        <a:rPr lang="en-GB" sz="1200" b="1" kern="1200" dirty="0" smtClean="0">
                          <a:solidFill>
                            <a:schemeClr val="tx1"/>
                          </a:solidFill>
                          <a:effectLst/>
                          <a:latin typeface="+mn-lt"/>
                          <a:ea typeface="+mn-ea"/>
                          <a:cs typeface="+mn-cs"/>
                        </a:rPr>
                        <a:t>express and develop ideas clearly</a:t>
                      </a:r>
                      <a:r>
                        <a:rPr lang="en-GB" sz="1200" kern="1200" dirty="0" smtClean="0">
                          <a:solidFill>
                            <a:schemeClr val="tx1"/>
                          </a:solidFill>
                          <a:effectLst/>
                          <a:latin typeface="+mn-lt"/>
                          <a:ea typeface="+mn-ea"/>
                          <a:cs typeface="+mn-cs"/>
                        </a:rPr>
                        <a:t> and with increasing accuracy, both orally and in writing </a:t>
                      </a:r>
                    </a:p>
                    <a:p>
                      <a:pPr marL="171450" lvl="0" indent="-171450">
                        <a:buFont typeface="Wingdings" pitchFamily="2" charset="2"/>
                        <a:buChar char="§"/>
                      </a:pPr>
                      <a:r>
                        <a:rPr lang="en-GB" sz="1200" b="1" kern="1200" dirty="0" smtClean="0">
                          <a:solidFill>
                            <a:schemeClr val="tx1"/>
                          </a:solidFill>
                          <a:effectLst/>
                          <a:latin typeface="+mn-lt"/>
                          <a:ea typeface="+mn-ea"/>
                          <a:cs typeface="+mn-cs"/>
                        </a:rPr>
                        <a:t>speak coherently and confidently, with increasingly accurate pronunciation and intonation </a:t>
                      </a:r>
                    </a:p>
                    <a:p>
                      <a:pPr marL="0" lvl="0" indent="0">
                        <a:buFont typeface="Wingdings" pitchFamily="2" charset="2"/>
                        <a:buNone/>
                      </a:pPr>
                      <a:r>
                        <a:rPr lang="en-GB" sz="1200" kern="1200" dirty="0" smtClean="0">
                          <a:solidFill>
                            <a:schemeClr val="tx1"/>
                          </a:solidFill>
                          <a:effectLst/>
                          <a:latin typeface="+mn-lt"/>
                          <a:ea typeface="+mn-ea"/>
                          <a:cs typeface="+mn-cs"/>
                        </a:rPr>
                        <a:t>Reading</a:t>
                      </a:r>
                    </a:p>
                    <a:p>
                      <a:pPr marL="171450" lvl="0" indent="-171450">
                        <a:buFont typeface="Wingdings" pitchFamily="2" charset="2"/>
                        <a:buChar char="§"/>
                      </a:pPr>
                      <a:r>
                        <a:rPr lang="en-GB" sz="1200" b="1" kern="1200" dirty="0" smtClean="0">
                          <a:solidFill>
                            <a:schemeClr val="tx1"/>
                          </a:solidFill>
                          <a:effectLst/>
                          <a:latin typeface="+mn-lt"/>
                          <a:ea typeface="+mn-ea"/>
                          <a:cs typeface="+mn-cs"/>
                        </a:rPr>
                        <a:t>read </a:t>
                      </a:r>
                      <a:r>
                        <a:rPr lang="en-GB" sz="1200" kern="1200" dirty="0" smtClean="0">
                          <a:solidFill>
                            <a:schemeClr val="tx1"/>
                          </a:solidFill>
                          <a:effectLst/>
                          <a:latin typeface="+mn-lt"/>
                          <a:ea typeface="+mn-ea"/>
                          <a:cs typeface="+mn-cs"/>
                        </a:rPr>
                        <a:t>and show comprehension of </a:t>
                      </a:r>
                      <a:r>
                        <a:rPr lang="en-GB" sz="1200" b="1" kern="1200" dirty="0" smtClean="0">
                          <a:solidFill>
                            <a:schemeClr val="tx1"/>
                          </a:solidFill>
                          <a:effectLst/>
                          <a:latin typeface="+mn-lt"/>
                          <a:ea typeface="+mn-ea"/>
                          <a:cs typeface="+mn-cs"/>
                        </a:rPr>
                        <a:t>original and adapted materials from a range of different sources,</a:t>
                      </a:r>
                      <a:r>
                        <a:rPr lang="en-GB" sz="1200" kern="1200" dirty="0" smtClean="0">
                          <a:solidFill>
                            <a:schemeClr val="tx1"/>
                          </a:solidFill>
                          <a:effectLst/>
                          <a:latin typeface="+mn-lt"/>
                          <a:ea typeface="+mn-ea"/>
                          <a:cs typeface="+mn-cs"/>
                        </a:rPr>
                        <a:t> understanding the purpose, important ideas and details, and </a:t>
                      </a:r>
                      <a:r>
                        <a:rPr lang="en-GB" sz="1200" b="1" kern="1200" dirty="0" smtClean="0">
                          <a:solidFill>
                            <a:schemeClr val="tx1"/>
                          </a:solidFill>
                          <a:effectLst/>
                          <a:latin typeface="+mn-lt"/>
                          <a:ea typeface="+mn-ea"/>
                          <a:cs typeface="+mn-cs"/>
                        </a:rPr>
                        <a:t>provide an accurate English translation of short, suitable material </a:t>
                      </a:r>
                    </a:p>
                    <a:p>
                      <a:pPr marL="171450" lvl="0" indent="-171450">
                        <a:buFont typeface="Wingdings" pitchFamily="2" charset="2"/>
                        <a:buChar char="§"/>
                      </a:pPr>
                      <a:r>
                        <a:rPr lang="en-GB" sz="1200" b="1" kern="1200" dirty="0" smtClean="0">
                          <a:solidFill>
                            <a:schemeClr val="tx1"/>
                          </a:solidFill>
                          <a:effectLst/>
                          <a:latin typeface="+mn-lt"/>
                          <a:ea typeface="+mn-ea"/>
                          <a:cs typeface="+mn-cs"/>
                        </a:rPr>
                        <a:t>read literary texts in the language, such as stories, songs, poems and letters, </a:t>
                      </a:r>
                      <a:r>
                        <a:rPr lang="en-GB" sz="1200" kern="1200" dirty="0" smtClean="0">
                          <a:solidFill>
                            <a:schemeClr val="tx1"/>
                          </a:solidFill>
                          <a:effectLst/>
                          <a:latin typeface="+mn-lt"/>
                          <a:ea typeface="+mn-ea"/>
                          <a:cs typeface="+mn-cs"/>
                        </a:rPr>
                        <a:t>to stimulate ideas, develop creative expression and expand understanding of the language and culture </a:t>
                      </a:r>
                    </a:p>
                    <a:p>
                      <a:pPr marL="0" lvl="0" indent="0">
                        <a:buFont typeface="Wingdings" pitchFamily="2" charset="2"/>
                        <a:buNone/>
                      </a:pPr>
                      <a:r>
                        <a:rPr lang="en-GB" sz="1200" kern="1200" dirty="0" smtClean="0">
                          <a:solidFill>
                            <a:schemeClr val="tx1"/>
                          </a:solidFill>
                          <a:effectLst/>
                          <a:latin typeface="+mn-lt"/>
                          <a:ea typeface="+mn-ea"/>
                          <a:cs typeface="+mn-cs"/>
                        </a:rPr>
                        <a:t>Writing</a:t>
                      </a:r>
                    </a:p>
                    <a:p>
                      <a:pPr marL="171450" lvl="0" indent="-171450">
                        <a:buFont typeface="Wingdings" pitchFamily="2" charset="2"/>
                        <a:buChar char="§"/>
                      </a:pPr>
                      <a:r>
                        <a:rPr lang="en-GB" sz="1200" b="1" kern="1200" dirty="0" smtClean="0">
                          <a:solidFill>
                            <a:schemeClr val="tx1"/>
                          </a:solidFill>
                          <a:effectLst/>
                          <a:latin typeface="+mn-lt"/>
                          <a:ea typeface="+mn-ea"/>
                          <a:cs typeface="+mn-cs"/>
                        </a:rPr>
                        <a:t>write prose using an increasingly wide range of grammar and vocabulary, write creatively to express their own ideas and opinions, and translate short written text accurately into the foreign language.</a:t>
                      </a:r>
                    </a:p>
                    <a:p>
                      <a:pPr marL="0" lvl="0" indent="0">
                        <a:buFont typeface="Wingdings" pitchFamily="2" charset="2"/>
                        <a:buNone/>
                      </a:pPr>
                      <a:r>
                        <a:rPr lang="en-GB" sz="1200" kern="1200" dirty="0" smtClean="0">
                          <a:solidFill>
                            <a:schemeClr val="tx1"/>
                          </a:solidFill>
                          <a:effectLst/>
                          <a:latin typeface="+mn-lt"/>
                          <a:ea typeface="+mn-ea"/>
                          <a:cs typeface="+mn-cs"/>
                        </a:rPr>
                        <a:t>Grammar</a:t>
                      </a:r>
                    </a:p>
                    <a:p>
                      <a:pPr marL="171450" lvl="0" indent="-171450">
                        <a:buFont typeface="Wingdings" pitchFamily="2" charset="2"/>
                        <a:buChar char="§"/>
                      </a:pPr>
                      <a:r>
                        <a:rPr lang="en-GB" sz="1200" b="1" kern="1200" dirty="0" smtClean="0">
                          <a:solidFill>
                            <a:schemeClr val="tx1"/>
                          </a:solidFill>
                          <a:effectLst/>
                          <a:latin typeface="+mn-lt"/>
                          <a:ea typeface="+mn-ea"/>
                          <a:cs typeface="+mn-cs"/>
                        </a:rPr>
                        <a:t>identify and use tenses </a:t>
                      </a:r>
                      <a:r>
                        <a:rPr lang="en-GB" sz="1200" kern="1200" dirty="0" smtClean="0">
                          <a:solidFill>
                            <a:schemeClr val="tx1"/>
                          </a:solidFill>
                          <a:effectLst/>
                          <a:latin typeface="+mn-lt"/>
                          <a:ea typeface="+mn-ea"/>
                          <a:cs typeface="+mn-cs"/>
                        </a:rPr>
                        <a:t>or other structures which convey the present, past, and future as appropriate to the language being studied </a:t>
                      </a:r>
                    </a:p>
                    <a:p>
                      <a:pPr marL="171450" lvl="0" indent="-171450">
                        <a:buFont typeface="Wingdings" pitchFamily="2" charset="2"/>
                        <a:buChar char="§"/>
                      </a:pPr>
                      <a:r>
                        <a:rPr lang="en-GB" sz="1200" kern="1200" dirty="0" smtClean="0">
                          <a:solidFill>
                            <a:schemeClr val="tx1"/>
                          </a:solidFill>
                          <a:effectLst/>
                          <a:latin typeface="+mn-lt"/>
                          <a:ea typeface="+mn-ea"/>
                          <a:cs typeface="+mn-cs"/>
                        </a:rPr>
                        <a:t>use and manipulate a </a:t>
                      </a:r>
                      <a:r>
                        <a:rPr lang="en-GB" sz="1200" b="1" kern="1200" dirty="0" smtClean="0">
                          <a:solidFill>
                            <a:schemeClr val="tx1"/>
                          </a:solidFill>
                          <a:effectLst/>
                          <a:latin typeface="+mn-lt"/>
                          <a:ea typeface="+mn-ea"/>
                          <a:cs typeface="+mn-cs"/>
                        </a:rPr>
                        <a:t>variety of key grammatical structures </a:t>
                      </a:r>
                      <a:r>
                        <a:rPr lang="en-GB" sz="1200" kern="1200" dirty="0" smtClean="0">
                          <a:solidFill>
                            <a:schemeClr val="tx1"/>
                          </a:solidFill>
                          <a:effectLst/>
                          <a:latin typeface="+mn-lt"/>
                          <a:ea typeface="+mn-ea"/>
                          <a:cs typeface="+mn-cs"/>
                        </a:rPr>
                        <a:t>and patterns, </a:t>
                      </a:r>
                      <a:r>
                        <a:rPr lang="en-GB" sz="1200" b="1" kern="1200" dirty="0" smtClean="0">
                          <a:solidFill>
                            <a:schemeClr val="tx1"/>
                          </a:solidFill>
                          <a:effectLst/>
                          <a:latin typeface="+mn-lt"/>
                          <a:ea typeface="+mn-ea"/>
                          <a:cs typeface="+mn-cs"/>
                        </a:rPr>
                        <a:t>including voices and moods</a:t>
                      </a:r>
                      <a:r>
                        <a:rPr lang="en-GB" sz="1200" kern="1200" dirty="0" smtClean="0">
                          <a:solidFill>
                            <a:schemeClr val="tx1"/>
                          </a:solidFill>
                          <a:effectLst/>
                          <a:latin typeface="+mn-lt"/>
                          <a:ea typeface="+mn-ea"/>
                          <a:cs typeface="+mn-cs"/>
                        </a:rPr>
                        <a:t>, as appropriate </a:t>
                      </a:r>
                    </a:p>
                    <a:p>
                      <a:pPr marL="171450" lvl="0" indent="-171450">
                        <a:buFont typeface="Wingdings" pitchFamily="2" charset="2"/>
                        <a:buChar char="§"/>
                      </a:pPr>
                      <a:r>
                        <a:rPr lang="en-GB" sz="1200" kern="1200" dirty="0" smtClean="0">
                          <a:solidFill>
                            <a:schemeClr val="tx1"/>
                          </a:solidFill>
                          <a:effectLst/>
                          <a:latin typeface="+mn-lt"/>
                          <a:ea typeface="+mn-ea"/>
                          <a:cs typeface="+mn-cs"/>
                        </a:rPr>
                        <a:t>develop and </a:t>
                      </a:r>
                      <a:r>
                        <a:rPr lang="en-GB" sz="1200" b="1" kern="1200" dirty="0" smtClean="0">
                          <a:solidFill>
                            <a:schemeClr val="tx1"/>
                          </a:solidFill>
                          <a:effectLst/>
                          <a:latin typeface="+mn-lt"/>
                          <a:ea typeface="+mn-ea"/>
                          <a:cs typeface="+mn-cs"/>
                        </a:rPr>
                        <a:t>use a wide-ranging and deepening vocabulary </a:t>
                      </a:r>
                      <a:r>
                        <a:rPr lang="en-GB" sz="1200" kern="1200" dirty="0" smtClean="0">
                          <a:solidFill>
                            <a:schemeClr val="tx1"/>
                          </a:solidFill>
                          <a:effectLst/>
                          <a:latin typeface="+mn-lt"/>
                          <a:ea typeface="+mn-ea"/>
                          <a:cs typeface="+mn-cs"/>
                        </a:rPr>
                        <a:t>that goes beyond their immediate needs and interests, allowing them to give and justify opinions and take part in discussion about wider issues </a:t>
                      </a:r>
                    </a:p>
                    <a:p>
                      <a:pPr marL="171450" lvl="0" indent="-171450">
                        <a:buFont typeface="Wingdings" pitchFamily="2" charset="2"/>
                        <a:buChar char="§"/>
                      </a:pPr>
                      <a:r>
                        <a:rPr lang="en-GB" sz="1200" kern="1200" dirty="0" smtClean="0">
                          <a:solidFill>
                            <a:schemeClr val="tx1"/>
                          </a:solidFill>
                          <a:effectLst/>
                          <a:latin typeface="+mn-lt"/>
                          <a:ea typeface="+mn-ea"/>
                          <a:cs typeface="+mn-cs"/>
                        </a:rPr>
                        <a:t>use accurate grammar, spelling and punctuation.</a:t>
                      </a:r>
                    </a:p>
                  </a:txBody>
                  <a:tcPr/>
                </a:tc>
              </a:tr>
            </a:tbl>
          </a:graphicData>
        </a:graphic>
      </p:graphicFrame>
      <p:sp>
        <p:nvSpPr>
          <p:cNvPr id="3" name="TextBox 2"/>
          <p:cNvSpPr txBox="1"/>
          <p:nvPr/>
        </p:nvSpPr>
        <p:spPr>
          <a:xfrm>
            <a:off x="3559387" y="188641"/>
            <a:ext cx="860721" cy="341919"/>
          </a:xfrm>
          <a:prstGeom prst="rect">
            <a:avLst/>
          </a:prstGeom>
          <a:noFill/>
        </p:spPr>
        <p:txBody>
          <a:bodyPr wrap="square" lIns="64291" tIns="32146" rIns="64291" bIns="32146" rtlCol="0">
            <a:spAutoFit/>
          </a:bodyPr>
          <a:lstStyle/>
          <a:p>
            <a:pPr fontAlgn="base">
              <a:spcBef>
                <a:spcPct val="0"/>
              </a:spcBef>
              <a:spcAft>
                <a:spcPct val="0"/>
              </a:spcAft>
            </a:pPr>
            <a:r>
              <a:rPr lang="en-GB" b="1" dirty="0">
                <a:solidFill>
                  <a:prstClr val="black"/>
                </a:solidFill>
                <a:latin typeface="Arial" pitchFamily="34" charset="0"/>
                <a:cs typeface="Arial" charset="0"/>
              </a:rPr>
              <a:t>KS2</a:t>
            </a:r>
            <a:endParaRPr lang="fr-FR" b="1" dirty="0">
              <a:solidFill>
                <a:prstClr val="black"/>
              </a:solidFill>
              <a:latin typeface="Arial" pitchFamily="34" charset="0"/>
              <a:cs typeface="Arial" charset="0"/>
            </a:endParaRPr>
          </a:p>
        </p:txBody>
      </p:sp>
      <p:sp>
        <p:nvSpPr>
          <p:cNvPr id="6" name="TextBox 5"/>
          <p:cNvSpPr txBox="1"/>
          <p:nvPr/>
        </p:nvSpPr>
        <p:spPr>
          <a:xfrm>
            <a:off x="8268035" y="188641"/>
            <a:ext cx="860721" cy="341919"/>
          </a:xfrm>
          <a:prstGeom prst="rect">
            <a:avLst/>
          </a:prstGeom>
          <a:noFill/>
        </p:spPr>
        <p:txBody>
          <a:bodyPr wrap="square" lIns="64291" tIns="32146" rIns="64291" bIns="32146" rtlCol="0">
            <a:spAutoFit/>
          </a:bodyPr>
          <a:lstStyle/>
          <a:p>
            <a:pPr fontAlgn="base">
              <a:spcBef>
                <a:spcPct val="0"/>
              </a:spcBef>
              <a:spcAft>
                <a:spcPct val="0"/>
              </a:spcAft>
            </a:pPr>
            <a:r>
              <a:rPr lang="en-GB" b="1" dirty="0">
                <a:solidFill>
                  <a:prstClr val="black"/>
                </a:solidFill>
                <a:latin typeface="Arial" pitchFamily="34" charset="0"/>
                <a:cs typeface="Arial" charset="0"/>
              </a:rPr>
              <a:t>KS3</a:t>
            </a:r>
            <a:endParaRPr lang="fr-FR" b="1" dirty="0">
              <a:solidFill>
                <a:prstClr val="black"/>
              </a:solidFill>
              <a:latin typeface="Arial" pitchFamily="34" charset="0"/>
              <a:cs typeface="Arial" charset="0"/>
            </a:endParaRPr>
          </a:p>
        </p:txBody>
      </p:sp>
    </p:spTree>
    <p:extLst>
      <p:ext uri="{BB962C8B-B14F-4D97-AF65-F5344CB8AC3E}">
        <p14:creationId xmlns:p14="http://schemas.microsoft.com/office/powerpoint/2010/main" val="3249041390"/>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Rounded Rectangle 1"/>
          <p:cNvSpPr/>
          <p:nvPr/>
        </p:nvSpPr>
        <p:spPr>
          <a:xfrm>
            <a:off x="172122" y="64545"/>
            <a:ext cx="4389120" cy="3324113"/>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dirty="0">
                <a:solidFill>
                  <a:srgbClr val="002060"/>
                </a:solidFill>
                <a:latin typeface="Arial" panose="020B0604020202020204" pitchFamily="34" charset="0"/>
                <a:cs typeface="Arial" panose="020B0604020202020204" pitchFamily="34" charset="0"/>
              </a:rPr>
              <a:t>Listening</a:t>
            </a:r>
            <a:br>
              <a:rPr lang="en-GB" dirty="0">
                <a:solidFill>
                  <a:srgbClr val="002060"/>
                </a:solidFill>
                <a:latin typeface="Arial" panose="020B0604020202020204" pitchFamily="34" charset="0"/>
                <a:cs typeface="Arial" panose="020B0604020202020204" pitchFamily="34" charset="0"/>
              </a:rPr>
            </a:br>
            <a:r>
              <a:rPr lang="en-GB" dirty="0">
                <a:solidFill>
                  <a:srgbClr val="002060"/>
                </a:solidFill>
                <a:latin typeface="Arial" panose="020B0604020202020204" pitchFamily="34" charset="0"/>
                <a:cs typeface="Arial" panose="020B0604020202020204" pitchFamily="34" charset="0"/>
              </a:rPr>
              <a:t>1) Listen and show understanding by </a:t>
            </a:r>
            <a:r>
              <a:rPr lang="en-GB" b="1" dirty="0">
                <a:solidFill>
                  <a:srgbClr val="002060"/>
                </a:solidFill>
                <a:latin typeface="Arial" panose="020B0604020202020204" pitchFamily="34" charset="0"/>
                <a:cs typeface="Arial" panose="020B0604020202020204" pitchFamily="34" charset="0"/>
              </a:rPr>
              <a:t>joining in </a:t>
            </a:r>
            <a:r>
              <a:rPr lang="en-GB" dirty="0">
                <a:solidFill>
                  <a:srgbClr val="002060"/>
                </a:solidFill>
                <a:latin typeface="Arial" panose="020B0604020202020204" pitchFamily="34" charset="0"/>
                <a:cs typeface="Arial" panose="020B0604020202020204" pitchFamily="34" charset="0"/>
              </a:rPr>
              <a:t>and </a:t>
            </a:r>
            <a:r>
              <a:rPr lang="en-GB" b="1" dirty="0">
                <a:solidFill>
                  <a:srgbClr val="002060"/>
                </a:solidFill>
                <a:latin typeface="Arial" panose="020B0604020202020204" pitchFamily="34" charset="0"/>
                <a:cs typeface="Arial" panose="020B0604020202020204" pitchFamily="34" charset="0"/>
              </a:rPr>
              <a:t>responding</a:t>
            </a:r>
            <a:r>
              <a:rPr lang="en-GB" dirty="0">
                <a:solidFill>
                  <a:srgbClr val="002060"/>
                </a:solidFill>
                <a:latin typeface="Arial" panose="020B0604020202020204" pitchFamily="34" charset="0"/>
                <a:cs typeface="Arial" panose="020B0604020202020204" pitchFamily="34" charset="0"/>
              </a:rPr>
              <a:t/>
            </a:r>
            <a:br>
              <a:rPr lang="en-GB" dirty="0">
                <a:solidFill>
                  <a:srgbClr val="002060"/>
                </a:solidFill>
                <a:latin typeface="Arial" panose="020B0604020202020204" pitchFamily="34" charset="0"/>
                <a:cs typeface="Arial" panose="020B0604020202020204" pitchFamily="34" charset="0"/>
              </a:rPr>
            </a:br>
            <a:r>
              <a:rPr lang="en-GB" dirty="0">
                <a:solidFill>
                  <a:srgbClr val="002060"/>
                </a:solidFill>
                <a:latin typeface="Arial" panose="020B0604020202020204" pitchFamily="34" charset="0"/>
                <a:cs typeface="Arial" panose="020B0604020202020204" pitchFamily="34" charset="0"/>
              </a:rPr>
              <a:t>2) Link the </a:t>
            </a:r>
            <a:r>
              <a:rPr lang="en-GB" b="1" dirty="0">
                <a:solidFill>
                  <a:srgbClr val="002060"/>
                </a:solidFill>
                <a:latin typeface="Arial" panose="020B0604020202020204" pitchFamily="34" charset="0"/>
                <a:cs typeface="Arial" panose="020B0604020202020204" pitchFamily="34" charset="0"/>
              </a:rPr>
              <a:t>sound, spelling </a:t>
            </a:r>
            <a:r>
              <a:rPr lang="en-GB" dirty="0">
                <a:solidFill>
                  <a:srgbClr val="002060"/>
                </a:solidFill>
                <a:latin typeface="Arial" panose="020B0604020202020204" pitchFamily="34" charset="0"/>
                <a:cs typeface="Arial" panose="020B0604020202020204" pitchFamily="34" charset="0"/>
              </a:rPr>
              <a:t>and </a:t>
            </a:r>
            <a:r>
              <a:rPr lang="en-GB" b="1" dirty="0">
                <a:solidFill>
                  <a:srgbClr val="002060"/>
                </a:solidFill>
                <a:latin typeface="Arial" panose="020B0604020202020204" pitchFamily="34" charset="0"/>
                <a:cs typeface="Arial" panose="020B0604020202020204" pitchFamily="34" charset="0"/>
              </a:rPr>
              <a:t>meaning</a:t>
            </a:r>
            <a:r>
              <a:rPr lang="en-GB" dirty="0">
                <a:solidFill>
                  <a:srgbClr val="002060"/>
                </a:solidFill>
                <a:latin typeface="Arial" panose="020B0604020202020204" pitchFamily="34" charset="0"/>
                <a:cs typeface="Arial" panose="020B0604020202020204" pitchFamily="34" charset="0"/>
              </a:rPr>
              <a:t> of words</a:t>
            </a:r>
            <a:br>
              <a:rPr lang="en-GB" dirty="0">
                <a:solidFill>
                  <a:srgbClr val="002060"/>
                </a:solidFill>
                <a:latin typeface="Arial" panose="020B0604020202020204" pitchFamily="34" charset="0"/>
                <a:cs typeface="Arial" panose="020B0604020202020204" pitchFamily="34" charset="0"/>
              </a:rPr>
            </a:br>
            <a:endParaRPr lang="en-GB" dirty="0">
              <a:solidFill>
                <a:srgbClr val="002060"/>
              </a:solidFill>
              <a:latin typeface="Arial" panose="020B0604020202020204" pitchFamily="34" charset="0"/>
              <a:cs typeface="Arial" panose="020B0604020202020204" pitchFamily="34" charset="0"/>
            </a:endParaRPr>
          </a:p>
        </p:txBody>
      </p:sp>
      <p:sp>
        <p:nvSpPr>
          <p:cNvPr id="3" name="Rounded Rectangle 2"/>
          <p:cNvSpPr/>
          <p:nvPr/>
        </p:nvSpPr>
        <p:spPr>
          <a:xfrm>
            <a:off x="4649097" y="64545"/>
            <a:ext cx="4389120" cy="3324113"/>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dirty="0">
                <a:solidFill>
                  <a:srgbClr val="002060"/>
                </a:solidFill>
                <a:latin typeface="Arial" panose="020B0604020202020204" pitchFamily="34" charset="0"/>
                <a:cs typeface="Arial" panose="020B0604020202020204" pitchFamily="34" charset="0"/>
              </a:rPr>
              <a:t>Speaking</a:t>
            </a:r>
            <a:br>
              <a:rPr lang="en-GB" dirty="0">
                <a:solidFill>
                  <a:srgbClr val="002060"/>
                </a:solidFill>
                <a:latin typeface="Arial" panose="020B0604020202020204" pitchFamily="34" charset="0"/>
                <a:cs typeface="Arial" panose="020B0604020202020204" pitchFamily="34" charset="0"/>
              </a:rPr>
            </a:br>
            <a:r>
              <a:rPr lang="en-GB" dirty="0">
                <a:solidFill>
                  <a:srgbClr val="002060"/>
                </a:solidFill>
                <a:latin typeface="Arial" panose="020B0604020202020204" pitchFamily="34" charset="0"/>
                <a:cs typeface="Arial" panose="020B0604020202020204" pitchFamily="34" charset="0"/>
              </a:rPr>
              <a:t>1) </a:t>
            </a:r>
            <a:r>
              <a:rPr lang="en-GB" b="1" dirty="0">
                <a:solidFill>
                  <a:srgbClr val="002060"/>
                </a:solidFill>
                <a:latin typeface="Arial" panose="020B0604020202020204" pitchFamily="34" charset="0"/>
                <a:cs typeface="Arial" panose="020B0604020202020204" pitchFamily="34" charset="0"/>
              </a:rPr>
              <a:t>Ask</a:t>
            </a:r>
            <a:r>
              <a:rPr lang="en-GB" dirty="0">
                <a:solidFill>
                  <a:srgbClr val="002060"/>
                </a:solidFill>
                <a:latin typeface="Arial" panose="020B0604020202020204" pitchFamily="34" charset="0"/>
                <a:cs typeface="Arial" panose="020B0604020202020204" pitchFamily="34" charset="0"/>
              </a:rPr>
              <a:t> and </a:t>
            </a:r>
            <a:r>
              <a:rPr lang="en-GB" b="1" dirty="0">
                <a:solidFill>
                  <a:srgbClr val="002060"/>
                </a:solidFill>
                <a:latin typeface="Arial" panose="020B0604020202020204" pitchFamily="34" charset="0"/>
                <a:cs typeface="Arial" panose="020B0604020202020204" pitchFamily="34" charset="0"/>
              </a:rPr>
              <a:t>answer</a:t>
            </a:r>
            <a:r>
              <a:rPr lang="en-GB" dirty="0">
                <a:solidFill>
                  <a:srgbClr val="002060"/>
                </a:solidFill>
                <a:latin typeface="Arial" panose="020B0604020202020204" pitchFamily="34" charset="0"/>
                <a:cs typeface="Arial" panose="020B0604020202020204" pitchFamily="34" charset="0"/>
              </a:rPr>
              <a:t> questions</a:t>
            </a:r>
            <a:br>
              <a:rPr lang="en-GB" dirty="0">
                <a:solidFill>
                  <a:srgbClr val="002060"/>
                </a:solidFill>
                <a:latin typeface="Arial" panose="020B0604020202020204" pitchFamily="34" charset="0"/>
                <a:cs typeface="Arial" panose="020B0604020202020204" pitchFamily="34" charset="0"/>
              </a:rPr>
            </a:br>
            <a:r>
              <a:rPr lang="en-GB" dirty="0">
                <a:solidFill>
                  <a:srgbClr val="002060"/>
                </a:solidFill>
                <a:latin typeface="Arial" panose="020B0604020202020204" pitchFamily="34" charset="0"/>
                <a:cs typeface="Arial" panose="020B0604020202020204" pitchFamily="34" charset="0"/>
              </a:rPr>
              <a:t>2) Express </a:t>
            </a:r>
            <a:r>
              <a:rPr lang="en-GB" b="1" dirty="0">
                <a:solidFill>
                  <a:srgbClr val="002060"/>
                </a:solidFill>
                <a:latin typeface="Arial" panose="020B0604020202020204" pitchFamily="34" charset="0"/>
                <a:cs typeface="Arial" panose="020B0604020202020204" pitchFamily="34" charset="0"/>
              </a:rPr>
              <a:t>opinions</a:t>
            </a:r>
            <a:r>
              <a:rPr lang="en-GB" dirty="0">
                <a:solidFill>
                  <a:srgbClr val="002060"/>
                </a:solidFill>
                <a:latin typeface="Arial" panose="020B0604020202020204" pitchFamily="34" charset="0"/>
                <a:cs typeface="Arial" panose="020B0604020202020204" pitchFamily="34" charset="0"/>
              </a:rPr>
              <a:t/>
            </a:r>
            <a:br>
              <a:rPr lang="en-GB" dirty="0">
                <a:solidFill>
                  <a:srgbClr val="002060"/>
                </a:solidFill>
                <a:latin typeface="Arial" panose="020B0604020202020204" pitchFamily="34" charset="0"/>
                <a:cs typeface="Arial" panose="020B0604020202020204" pitchFamily="34" charset="0"/>
              </a:rPr>
            </a:br>
            <a:r>
              <a:rPr lang="en-GB" dirty="0">
                <a:solidFill>
                  <a:srgbClr val="002060"/>
                </a:solidFill>
                <a:latin typeface="Arial" panose="020B0604020202020204" pitchFamily="34" charset="0"/>
                <a:cs typeface="Arial" panose="020B0604020202020204" pitchFamily="34" charset="0"/>
              </a:rPr>
              <a:t>3) </a:t>
            </a:r>
            <a:r>
              <a:rPr lang="en-GB" b="1" dirty="0">
                <a:solidFill>
                  <a:srgbClr val="002060"/>
                </a:solidFill>
                <a:latin typeface="Arial" panose="020B0604020202020204" pitchFamily="34" charset="0"/>
                <a:cs typeface="Arial" panose="020B0604020202020204" pitchFamily="34" charset="0"/>
              </a:rPr>
              <a:t>Ask for clarification </a:t>
            </a:r>
            <a:r>
              <a:rPr lang="en-GB" dirty="0">
                <a:solidFill>
                  <a:srgbClr val="002060"/>
                </a:solidFill>
                <a:latin typeface="Arial" panose="020B0604020202020204" pitchFamily="34" charset="0"/>
                <a:cs typeface="Arial" panose="020B0604020202020204" pitchFamily="34" charset="0"/>
              </a:rPr>
              <a:t>and help</a:t>
            </a:r>
            <a:br>
              <a:rPr lang="en-GB" dirty="0">
                <a:solidFill>
                  <a:srgbClr val="002060"/>
                </a:solidFill>
                <a:latin typeface="Arial" panose="020B0604020202020204" pitchFamily="34" charset="0"/>
                <a:cs typeface="Arial" panose="020B0604020202020204" pitchFamily="34" charset="0"/>
              </a:rPr>
            </a:br>
            <a:r>
              <a:rPr lang="en-GB" dirty="0">
                <a:solidFill>
                  <a:srgbClr val="002060"/>
                </a:solidFill>
                <a:latin typeface="Arial" panose="020B0604020202020204" pitchFamily="34" charset="0"/>
                <a:cs typeface="Arial" panose="020B0604020202020204" pitchFamily="34" charset="0"/>
              </a:rPr>
              <a:t>4) Speak in </a:t>
            </a:r>
            <a:r>
              <a:rPr lang="en-GB" b="1" dirty="0">
                <a:solidFill>
                  <a:srgbClr val="002060"/>
                </a:solidFill>
                <a:latin typeface="Arial" panose="020B0604020202020204" pitchFamily="34" charset="0"/>
                <a:cs typeface="Arial" panose="020B0604020202020204" pitchFamily="34" charset="0"/>
              </a:rPr>
              <a:t>sentences</a:t>
            </a:r>
            <a:r>
              <a:rPr lang="en-GB" dirty="0">
                <a:solidFill>
                  <a:srgbClr val="002060"/>
                </a:solidFill>
                <a:latin typeface="Arial" panose="020B0604020202020204" pitchFamily="34" charset="0"/>
                <a:cs typeface="Arial" panose="020B0604020202020204" pitchFamily="34" charset="0"/>
              </a:rPr>
              <a:t/>
            </a:r>
            <a:br>
              <a:rPr lang="en-GB" dirty="0">
                <a:solidFill>
                  <a:srgbClr val="002060"/>
                </a:solidFill>
                <a:latin typeface="Arial" panose="020B0604020202020204" pitchFamily="34" charset="0"/>
                <a:cs typeface="Arial" panose="020B0604020202020204" pitchFamily="34" charset="0"/>
              </a:rPr>
            </a:br>
            <a:r>
              <a:rPr lang="en-GB" dirty="0">
                <a:solidFill>
                  <a:srgbClr val="002060"/>
                </a:solidFill>
                <a:latin typeface="Arial" panose="020B0604020202020204" pitchFamily="34" charset="0"/>
                <a:cs typeface="Arial" panose="020B0604020202020204" pitchFamily="34" charset="0"/>
              </a:rPr>
              <a:t>5) </a:t>
            </a:r>
            <a:r>
              <a:rPr lang="en-GB" b="1" dirty="0">
                <a:solidFill>
                  <a:srgbClr val="002060"/>
                </a:solidFill>
                <a:latin typeface="Arial" panose="020B0604020202020204" pitchFamily="34" charset="0"/>
                <a:cs typeface="Arial" panose="020B0604020202020204" pitchFamily="34" charset="0"/>
              </a:rPr>
              <a:t>Describe</a:t>
            </a:r>
            <a:r>
              <a:rPr lang="en-GB" dirty="0">
                <a:solidFill>
                  <a:srgbClr val="002060"/>
                </a:solidFill>
                <a:latin typeface="Arial" panose="020B0604020202020204" pitchFamily="34" charset="0"/>
                <a:cs typeface="Arial" panose="020B0604020202020204" pitchFamily="34" charset="0"/>
              </a:rPr>
              <a:t> people, places, things</a:t>
            </a:r>
            <a:br>
              <a:rPr lang="en-GB" dirty="0">
                <a:solidFill>
                  <a:srgbClr val="002060"/>
                </a:solidFill>
                <a:latin typeface="Arial" panose="020B0604020202020204" pitchFamily="34" charset="0"/>
                <a:cs typeface="Arial" panose="020B0604020202020204" pitchFamily="34" charset="0"/>
              </a:rPr>
            </a:br>
            <a:endParaRPr lang="en-GB" dirty="0">
              <a:solidFill>
                <a:srgbClr val="002060"/>
              </a:solidFill>
              <a:latin typeface="Arial" panose="020B0604020202020204" pitchFamily="34" charset="0"/>
              <a:cs typeface="Arial" panose="020B0604020202020204" pitchFamily="34" charset="0"/>
            </a:endParaRPr>
          </a:p>
          <a:p>
            <a:endParaRPr lang="en-GB" dirty="0">
              <a:solidFill>
                <a:prstClr val="white"/>
              </a:solidFill>
            </a:endParaRPr>
          </a:p>
        </p:txBody>
      </p:sp>
      <p:sp>
        <p:nvSpPr>
          <p:cNvPr id="4" name="Rounded Rectangle 3"/>
          <p:cNvSpPr/>
          <p:nvPr/>
        </p:nvSpPr>
        <p:spPr>
          <a:xfrm>
            <a:off x="172122" y="3453206"/>
            <a:ext cx="4389120" cy="3324113"/>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GB" dirty="0">
              <a:solidFill>
                <a:srgbClr val="002060"/>
              </a:solidFill>
              <a:latin typeface="Arial" panose="020B0604020202020204" pitchFamily="34" charset="0"/>
              <a:cs typeface="Arial" panose="020B0604020202020204" pitchFamily="34" charset="0"/>
            </a:endParaRPr>
          </a:p>
          <a:p>
            <a:endParaRPr lang="en-GB" dirty="0">
              <a:solidFill>
                <a:srgbClr val="002060"/>
              </a:solidFill>
              <a:latin typeface="Arial" panose="020B0604020202020204" pitchFamily="34" charset="0"/>
              <a:cs typeface="Arial" panose="020B0604020202020204" pitchFamily="34" charset="0"/>
            </a:endParaRPr>
          </a:p>
          <a:p>
            <a:endParaRPr lang="en-GB" dirty="0">
              <a:solidFill>
                <a:srgbClr val="002060"/>
              </a:solidFill>
              <a:latin typeface="Arial" panose="020B0604020202020204" pitchFamily="34" charset="0"/>
              <a:cs typeface="Arial" panose="020B0604020202020204" pitchFamily="34" charset="0"/>
            </a:endParaRPr>
          </a:p>
          <a:p>
            <a:endParaRPr lang="en-GB" dirty="0">
              <a:solidFill>
                <a:srgbClr val="002060"/>
              </a:solidFill>
              <a:latin typeface="Arial" panose="020B0604020202020204" pitchFamily="34" charset="0"/>
              <a:cs typeface="Arial" panose="020B0604020202020204" pitchFamily="34" charset="0"/>
            </a:endParaRPr>
          </a:p>
          <a:p>
            <a:r>
              <a:rPr lang="en-GB" dirty="0">
                <a:solidFill>
                  <a:srgbClr val="002060"/>
                </a:solidFill>
                <a:latin typeface="Arial" panose="020B0604020202020204" pitchFamily="34" charset="0"/>
                <a:cs typeface="Arial" panose="020B0604020202020204" pitchFamily="34" charset="0"/>
              </a:rPr>
              <a:t>Reading</a:t>
            </a:r>
            <a:br>
              <a:rPr lang="en-GB" dirty="0">
                <a:solidFill>
                  <a:srgbClr val="002060"/>
                </a:solidFill>
                <a:latin typeface="Arial" panose="020B0604020202020204" pitchFamily="34" charset="0"/>
                <a:cs typeface="Arial" panose="020B0604020202020204" pitchFamily="34" charset="0"/>
              </a:rPr>
            </a:br>
            <a:r>
              <a:rPr lang="en-GB" dirty="0">
                <a:solidFill>
                  <a:srgbClr val="002060"/>
                </a:solidFill>
                <a:latin typeface="Arial" panose="020B0604020202020204" pitchFamily="34" charset="0"/>
                <a:cs typeface="Arial" panose="020B0604020202020204" pitchFamily="34" charset="0"/>
              </a:rPr>
              <a:t>1) Read and show understanding of </a:t>
            </a:r>
            <a:r>
              <a:rPr lang="en-GB" b="1" dirty="0">
                <a:solidFill>
                  <a:srgbClr val="002060"/>
                </a:solidFill>
                <a:latin typeface="Arial" panose="020B0604020202020204" pitchFamily="34" charset="0"/>
                <a:cs typeface="Arial" panose="020B0604020202020204" pitchFamily="34" charset="0"/>
              </a:rPr>
              <a:t>phrases</a:t>
            </a:r>
            <a:r>
              <a:rPr lang="en-GB" dirty="0">
                <a:solidFill>
                  <a:srgbClr val="002060"/>
                </a:solidFill>
                <a:latin typeface="Arial" panose="020B0604020202020204" pitchFamily="34" charset="0"/>
                <a:cs typeface="Arial" panose="020B0604020202020204" pitchFamily="34" charset="0"/>
              </a:rPr>
              <a:t> and </a:t>
            </a:r>
            <a:r>
              <a:rPr lang="en-GB" b="1" dirty="0">
                <a:solidFill>
                  <a:srgbClr val="002060"/>
                </a:solidFill>
                <a:latin typeface="Arial" panose="020B0604020202020204" pitchFamily="34" charset="0"/>
                <a:cs typeface="Arial" panose="020B0604020202020204" pitchFamily="34" charset="0"/>
              </a:rPr>
              <a:t>simple texts</a:t>
            </a:r>
            <a:br>
              <a:rPr lang="en-GB" b="1" dirty="0">
                <a:solidFill>
                  <a:srgbClr val="002060"/>
                </a:solidFill>
                <a:latin typeface="Arial" panose="020B0604020202020204" pitchFamily="34" charset="0"/>
                <a:cs typeface="Arial" panose="020B0604020202020204" pitchFamily="34" charset="0"/>
              </a:rPr>
            </a:br>
            <a:r>
              <a:rPr lang="en-GB" dirty="0">
                <a:solidFill>
                  <a:srgbClr val="002060"/>
                </a:solidFill>
                <a:latin typeface="Arial" panose="020B0604020202020204" pitchFamily="34" charset="0"/>
                <a:cs typeface="Arial" panose="020B0604020202020204" pitchFamily="34" charset="0"/>
              </a:rPr>
              <a:t>2) </a:t>
            </a:r>
            <a:r>
              <a:rPr lang="en-GB" b="1" dirty="0">
                <a:solidFill>
                  <a:srgbClr val="002060"/>
                </a:solidFill>
                <a:latin typeface="Arial" panose="020B0604020202020204" pitchFamily="34" charset="0"/>
                <a:cs typeface="Arial" panose="020B0604020202020204" pitchFamily="34" charset="0"/>
              </a:rPr>
              <a:t>Read aloud </a:t>
            </a:r>
            <a:r>
              <a:rPr lang="en-GB" dirty="0">
                <a:solidFill>
                  <a:srgbClr val="002060"/>
                </a:solidFill>
                <a:latin typeface="Arial" panose="020B0604020202020204" pitchFamily="34" charset="0"/>
                <a:cs typeface="Arial" panose="020B0604020202020204" pitchFamily="34" charset="0"/>
              </a:rPr>
              <a:t>with accurate pronunciation </a:t>
            </a:r>
            <a:br>
              <a:rPr lang="en-GB" dirty="0">
                <a:solidFill>
                  <a:srgbClr val="002060"/>
                </a:solidFill>
                <a:latin typeface="Arial" panose="020B0604020202020204" pitchFamily="34" charset="0"/>
                <a:cs typeface="Arial" panose="020B0604020202020204" pitchFamily="34" charset="0"/>
              </a:rPr>
            </a:br>
            <a:r>
              <a:rPr lang="en-GB" dirty="0">
                <a:solidFill>
                  <a:srgbClr val="002060"/>
                </a:solidFill>
                <a:latin typeface="Arial" panose="020B0604020202020204" pitchFamily="34" charset="0"/>
                <a:cs typeface="Arial" panose="020B0604020202020204" pitchFamily="34" charset="0"/>
              </a:rPr>
              <a:t>3) Use a </a:t>
            </a:r>
            <a:r>
              <a:rPr lang="en-GB" b="1" dirty="0">
                <a:solidFill>
                  <a:srgbClr val="002060"/>
                </a:solidFill>
                <a:latin typeface="Arial" panose="020B0604020202020204" pitchFamily="34" charset="0"/>
                <a:cs typeface="Arial" panose="020B0604020202020204" pitchFamily="34" charset="0"/>
              </a:rPr>
              <a:t>dictionary </a:t>
            </a:r>
            <a:endParaRPr lang="en-GB" b="1" dirty="0">
              <a:solidFill>
                <a:prstClr val="white"/>
              </a:solidFill>
            </a:endParaRPr>
          </a:p>
        </p:txBody>
      </p:sp>
      <p:sp>
        <p:nvSpPr>
          <p:cNvPr id="5" name="Rounded Rectangle 4"/>
          <p:cNvSpPr/>
          <p:nvPr/>
        </p:nvSpPr>
        <p:spPr>
          <a:xfrm>
            <a:off x="4649097" y="3453206"/>
            <a:ext cx="4389120" cy="3324113"/>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GB" dirty="0">
              <a:solidFill>
                <a:srgbClr val="002060"/>
              </a:solidFill>
              <a:latin typeface="Arial" panose="020B0604020202020204" pitchFamily="34" charset="0"/>
              <a:cs typeface="Arial" panose="020B0604020202020204" pitchFamily="34" charset="0"/>
            </a:endParaRPr>
          </a:p>
          <a:p>
            <a:endParaRPr lang="en-GB" dirty="0">
              <a:solidFill>
                <a:srgbClr val="002060"/>
              </a:solidFill>
              <a:latin typeface="Arial" panose="020B0604020202020204" pitchFamily="34" charset="0"/>
              <a:cs typeface="Arial" panose="020B0604020202020204" pitchFamily="34" charset="0"/>
            </a:endParaRPr>
          </a:p>
          <a:p>
            <a:endParaRPr lang="en-GB" dirty="0">
              <a:solidFill>
                <a:srgbClr val="002060"/>
              </a:solidFill>
              <a:latin typeface="Arial" panose="020B0604020202020204" pitchFamily="34" charset="0"/>
              <a:cs typeface="Arial" panose="020B0604020202020204" pitchFamily="34" charset="0"/>
            </a:endParaRPr>
          </a:p>
          <a:p>
            <a:endParaRPr lang="en-GB" dirty="0">
              <a:solidFill>
                <a:srgbClr val="002060"/>
              </a:solidFill>
              <a:latin typeface="Arial" panose="020B0604020202020204" pitchFamily="34" charset="0"/>
              <a:cs typeface="Arial" panose="020B0604020202020204" pitchFamily="34" charset="0"/>
            </a:endParaRPr>
          </a:p>
          <a:p>
            <a:endParaRPr lang="en-GB" dirty="0">
              <a:solidFill>
                <a:srgbClr val="002060"/>
              </a:solidFill>
              <a:latin typeface="Arial" panose="020B0604020202020204" pitchFamily="34" charset="0"/>
              <a:cs typeface="Arial" panose="020B0604020202020204" pitchFamily="34" charset="0"/>
            </a:endParaRPr>
          </a:p>
          <a:p>
            <a:r>
              <a:rPr lang="en-GB" dirty="0">
                <a:solidFill>
                  <a:srgbClr val="002060"/>
                </a:solidFill>
                <a:latin typeface="Arial" panose="020B0604020202020204" pitchFamily="34" charset="0"/>
                <a:cs typeface="Arial" panose="020B0604020202020204" pitchFamily="34" charset="0"/>
              </a:rPr>
              <a:t>Writing</a:t>
            </a:r>
            <a:br>
              <a:rPr lang="en-GB" dirty="0">
                <a:solidFill>
                  <a:srgbClr val="002060"/>
                </a:solidFill>
                <a:latin typeface="Arial" panose="020B0604020202020204" pitchFamily="34" charset="0"/>
                <a:cs typeface="Arial" panose="020B0604020202020204" pitchFamily="34" charset="0"/>
              </a:rPr>
            </a:br>
            <a:r>
              <a:rPr lang="en-GB" dirty="0">
                <a:solidFill>
                  <a:srgbClr val="002060"/>
                </a:solidFill>
                <a:latin typeface="Arial" panose="020B0604020202020204" pitchFamily="34" charset="0"/>
                <a:cs typeface="Arial" panose="020B0604020202020204" pitchFamily="34" charset="0"/>
              </a:rPr>
              <a:t>1)  Write </a:t>
            </a:r>
            <a:r>
              <a:rPr lang="en-GB" b="1" dirty="0">
                <a:solidFill>
                  <a:srgbClr val="002060"/>
                </a:solidFill>
                <a:latin typeface="Arial" panose="020B0604020202020204" pitchFamily="34" charset="0"/>
                <a:cs typeface="Arial" panose="020B0604020202020204" pitchFamily="34" charset="0"/>
              </a:rPr>
              <a:t>phrases from memory</a:t>
            </a:r>
            <a:br>
              <a:rPr lang="en-GB" b="1" dirty="0">
                <a:solidFill>
                  <a:srgbClr val="002060"/>
                </a:solidFill>
                <a:latin typeface="Arial" panose="020B0604020202020204" pitchFamily="34" charset="0"/>
                <a:cs typeface="Arial" panose="020B0604020202020204" pitchFamily="34" charset="0"/>
              </a:rPr>
            </a:br>
            <a:r>
              <a:rPr lang="en-GB" dirty="0">
                <a:solidFill>
                  <a:srgbClr val="002060"/>
                </a:solidFill>
                <a:latin typeface="Arial" panose="020B0604020202020204" pitchFamily="34" charset="0"/>
                <a:cs typeface="Arial" panose="020B0604020202020204" pitchFamily="34" charset="0"/>
              </a:rPr>
              <a:t>2)  </a:t>
            </a:r>
            <a:r>
              <a:rPr lang="en-GB" b="1" dirty="0">
                <a:solidFill>
                  <a:srgbClr val="002060"/>
                </a:solidFill>
                <a:latin typeface="Arial" panose="020B0604020202020204" pitchFamily="34" charset="0"/>
                <a:cs typeface="Arial" panose="020B0604020202020204" pitchFamily="34" charset="0"/>
              </a:rPr>
              <a:t>Adapt</a:t>
            </a:r>
            <a:r>
              <a:rPr lang="en-GB" dirty="0">
                <a:solidFill>
                  <a:srgbClr val="002060"/>
                </a:solidFill>
                <a:latin typeface="Arial" panose="020B0604020202020204" pitchFamily="34" charset="0"/>
                <a:cs typeface="Arial" panose="020B0604020202020204" pitchFamily="34" charset="0"/>
              </a:rPr>
              <a:t> phrases to create </a:t>
            </a:r>
            <a:r>
              <a:rPr lang="en-GB" b="1" dirty="0">
                <a:solidFill>
                  <a:srgbClr val="002060"/>
                </a:solidFill>
                <a:latin typeface="Arial" panose="020B0604020202020204" pitchFamily="34" charset="0"/>
                <a:cs typeface="Arial" panose="020B0604020202020204" pitchFamily="34" charset="0"/>
              </a:rPr>
              <a:t>new sentences.</a:t>
            </a:r>
            <a:r>
              <a:rPr lang="en-GB" dirty="0">
                <a:solidFill>
                  <a:srgbClr val="002060"/>
                </a:solidFill>
                <a:latin typeface="Arial" panose="020B0604020202020204" pitchFamily="34" charset="0"/>
                <a:cs typeface="Arial" panose="020B0604020202020204" pitchFamily="34" charset="0"/>
              </a:rPr>
              <a:t/>
            </a:r>
            <a:br>
              <a:rPr lang="en-GB" dirty="0">
                <a:solidFill>
                  <a:srgbClr val="002060"/>
                </a:solidFill>
                <a:latin typeface="Arial" panose="020B0604020202020204" pitchFamily="34" charset="0"/>
                <a:cs typeface="Arial" panose="020B0604020202020204" pitchFamily="34" charset="0"/>
              </a:rPr>
            </a:br>
            <a:r>
              <a:rPr lang="en-GB" dirty="0">
                <a:solidFill>
                  <a:srgbClr val="002060"/>
                </a:solidFill>
                <a:latin typeface="Arial" panose="020B0604020202020204" pitchFamily="34" charset="0"/>
                <a:cs typeface="Arial" panose="020B0604020202020204" pitchFamily="34" charset="0"/>
              </a:rPr>
              <a:t>3) </a:t>
            </a:r>
            <a:r>
              <a:rPr lang="en-GB" b="1" dirty="0">
                <a:solidFill>
                  <a:srgbClr val="002060"/>
                </a:solidFill>
                <a:latin typeface="Arial" panose="020B0604020202020204" pitchFamily="34" charset="0"/>
                <a:cs typeface="Arial" panose="020B0604020202020204" pitchFamily="34" charset="0"/>
              </a:rPr>
              <a:t>Describe</a:t>
            </a:r>
            <a:r>
              <a:rPr lang="en-GB" dirty="0">
                <a:solidFill>
                  <a:srgbClr val="002060"/>
                </a:solidFill>
                <a:latin typeface="Arial" panose="020B0604020202020204" pitchFamily="34" charset="0"/>
                <a:cs typeface="Arial" panose="020B0604020202020204" pitchFamily="34" charset="0"/>
              </a:rPr>
              <a:t> people, places, things</a:t>
            </a:r>
          </a:p>
        </p:txBody>
      </p:sp>
      <p:sp>
        <p:nvSpPr>
          <p:cNvPr id="6" name="Rounded Rectangle 5"/>
          <p:cNvSpPr/>
          <p:nvPr/>
        </p:nvSpPr>
        <p:spPr>
          <a:xfrm>
            <a:off x="2647278" y="2077124"/>
            <a:ext cx="4003637" cy="2752163"/>
          </a:xfrm>
          <a:prstGeom prst="roundRect">
            <a:avLst/>
          </a:prstGeom>
          <a:solidFill>
            <a:schemeClr val="bg1"/>
          </a:solidFill>
          <a:ln w="57150">
            <a:solidFill>
              <a:schemeClr val="tx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dirty="0">
                <a:solidFill>
                  <a:srgbClr val="002060"/>
                </a:solidFill>
                <a:latin typeface="Arial" panose="020B0604020202020204" pitchFamily="34" charset="0"/>
                <a:cs typeface="Arial" panose="020B0604020202020204" pitchFamily="34" charset="0"/>
              </a:rPr>
              <a:t>Grammar</a:t>
            </a:r>
            <a:br>
              <a:rPr lang="en-GB" dirty="0">
                <a:solidFill>
                  <a:srgbClr val="002060"/>
                </a:solidFill>
                <a:latin typeface="Arial" panose="020B0604020202020204" pitchFamily="34" charset="0"/>
                <a:cs typeface="Arial" panose="020B0604020202020204" pitchFamily="34" charset="0"/>
              </a:rPr>
            </a:br>
            <a:r>
              <a:rPr lang="en-GB" dirty="0">
                <a:solidFill>
                  <a:srgbClr val="002060"/>
                </a:solidFill>
                <a:latin typeface="Arial" panose="020B0604020202020204" pitchFamily="34" charset="0"/>
                <a:cs typeface="Arial" panose="020B0604020202020204" pitchFamily="34" charset="0"/>
              </a:rPr>
              <a:t>1) </a:t>
            </a:r>
            <a:r>
              <a:rPr lang="en-GB" b="1" dirty="0">
                <a:solidFill>
                  <a:srgbClr val="002060"/>
                </a:solidFill>
                <a:latin typeface="Arial" panose="020B0604020202020204" pitchFamily="34" charset="0"/>
                <a:cs typeface="Arial" panose="020B0604020202020204" pitchFamily="34" charset="0"/>
              </a:rPr>
              <a:t>Gender</a:t>
            </a:r>
            <a:r>
              <a:rPr lang="en-GB" dirty="0">
                <a:solidFill>
                  <a:srgbClr val="002060"/>
                </a:solidFill>
                <a:latin typeface="Arial" panose="020B0604020202020204" pitchFamily="34" charset="0"/>
                <a:cs typeface="Arial" panose="020B0604020202020204" pitchFamily="34" charset="0"/>
              </a:rPr>
              <a:t> of nouns</a:t>
            </a:r>
          </a:p>
          <a:p>
            <a:r>
              <a:rPr lang="en-GB" dirty="0">
                <a:solidFill>
                  <a:srgbClr val="002060"/>
                </a:solidFill>
                <a:latin typeface="Arial" panose="020B0604020202020204" pitchFamily="34" charset="0"/>
                <a:cs typeface="Arial" panose="020B0604020202020204" pitchFamily="34" charset="0"/>
              </a:rPr>
              <a:t>2) Singular and </a:t>
            </a:r>
            <a:r>
              <a:rPr lang="en-GB" b="1" dirty="0">
                <a:solidFill>
                  <a:srgbClr val="002060"/>
                </a:solidFill>
                <a:latin typeface="Arial" panose="020B0604020202020204" pitchFamily="34" charset="0"/>
                <a:cs typeface="Arial" panose="020B0604020202020204" pitchFamily="34" charset="0"/>
              </a:rPr>
              <a:t>plural forms</a:t>
            </a:r>
            <a:r>
              <a:rPr lang="en-GB" dirty="0">
                <a:solidFill>
                  <a:srgbClr val="002060"/>
                </a:solidFill>
                <a:latin typeface="Arial" panose="020B0604020202020204" pitchFamily="34" charset="0"/>
                <a:cs typeface="Arial" panose="020B0604020202020204" pitchFamily="34" charset="0"/>
              </a:rPr>
              <a:t/>
            </a:r>
            <a:br>
              <a:rPr lang="en-GB" dirty="0">
                <a:solidFill>
                  <a:srgbClr val="002060"/>
                </a:solidFill>
                <a:latin typeface="Arial" panose="020B0604020202020204" pitchFamily="34" charset="0"/>
                <a:cs typeface="Arial" panose="020B0604020202020204" pitchFamily="34" charset="0"/>
              </a:rPr>
            </a:br>
            <a:r>
              <a:rPr lang="en-GB" dirty="0">
                <a:solidFill>
                  <a:srgbClr val="002060"/>
                </a:solidFill>
                <a:latin typeface="Arial" panose="020B0604020202020204" pitchFamily="34" charset="0"/>
                <a:cs typeface="Arial" panose="020B0604020202020204" pitchFamily="34" charset="0"/>
              </a:rPr>
              <a:t>3) </a:t>
            </a:r>
            <a:r>
              <a:rPr lang="en-GB" b="1" dirty="0">
                <a:solidFill>
                  <a:srgbClr val="002060"/>
                </a:solidFill>
                <a:latin typeface="Arial" panose="020B0604020202020204" pitchFamily="34" charset="0"/>
                <a:cs typeface="Arial" panose="020B0604020202020204" pitchFamily="34" charset="0"/>
              </a:rPr>
              <a:t>Adjectives</a:t>
            </a:r>
            <a:r>
              <a:rPr lang="en-GB" dirty="0">
                <a:solidFill>
                  <a:srgbClr val="002060"/>
                </a:solidFill>
                <a:latin typeface="Arial" panose="020B0604020202020204" pitchFamily="34" charset="0"/>
                <a:cs typeface="Arial" panose="020B0604020202020204" pitchFamily="34" charset="0"/>
              </a:rPr>
              <a:t> (place and agreement)</a:t>
            </a:r>
            <a:br>
              <a:rPr lang="en-GB" dirty="0">
                <a:solidFill>
                  <a:srgbClr val="002060"/>
                </a:solidFill>
                <a:latin typeface="Arial" panose="020B0604020202020204" pitchFamily="34" charset="0"/>
                <a:cs typeface="Arial" panose="020B0604020202020204" pitchFamily="34" charset="0"/>
              </a:rPr>
            </a:br>
            <a:r>
              <a:rPr lang="en-GB" dirty="0">
                <a:solidFill>
                  <a:srgbClr val="002060"/>
                </a:solidFill>
                <a:latin typeface="Arial" panose="020B0604020202020204" pitchFamily="34" charset="0"/>
                <a:cs typeface="Arial" panose="020B0604020202020204" pitchFamily="34" charset="0"/>
              </a:rPr>
              <a:t>4) Conjugation of </a:t>
            </a:r>
            <a:r>
              <a:rPr lang="en-GB" b="1" dirty="0">
                <a:solidFill>
                  <a:srgbClr val="002060"/>
                </a:solidFill>
                <a:latin typeface="Arial" panose="020B0604020202020204" pitchFamily="34" charset="0"/>
                <a:cs typeface="Arial" panose="020B0604020202020204" pitchFamily="34" charset="0"/>
              </a:rPr>
              <a:t>key verbs</a:t>
            </a:r>
            <a:br>
              <a:rPr lang="en-GB" b="1" dirty="0">
                <a:solidFill>
                  <a:srgbClr val="002060"/>
                </a:solidFill>
                <a:latin typeface="Arial" panose="020B0604020202020204" pitchFamily="34" charset="0"/>
                <a:cs typeface="Arial" panose="020B0604020202020204" pitchFamily="34" charset="0"/>
              </a:rPr>
            </a:br>
            <a:endParaRPr lang="en-GB" b="1" dirty="0">
              <a:solidFill>
                <a:prstClr val="white"/>
              </a:solidFill>
            </a:endParaRPr>
          </a:p>
        </p:txBody>
      </p:sp>
    </p:spTree>
    <p:extLst>
      <p:ext uri="{BB962C8B-B14F-4D97-AF65-F5344CB8AC3E}">
        <p14:creationId xmlns:p14="http://schemas.microsoft.com/office/powerpoint/2010/main" val="26774493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b="1" dirty="0" smtClean="0">
                <a:latin typeface="Segoe UI Black" panose="020B0A02040204020203" pitchFamily="34" charset="0"/>
                <a:ea typeface="Segoe UI Black" panose="020B0A02040204020203" pitchFamily="34" charset="0"/>
                <a:cs typeface="Segoe UI Black" panose="020B0A02040204020203" pitchFamily="34" charset="0"/>
              </a:rPr>
              <a:t>Linguistic knowledge</a:t>
            </a:r>
            <a:endParaRPr lang="en-GB" dirty="0"/>
          </a:p>
        </p:txBody>
      </p:sp>
      <p:graphicFrame>
        <p:nvGraphicFramePr>
          <p:cNvPr id="7" name="Table 6"/>
          <p:cNvGraphicFramePr>
            <a:graphicFrameLocks noGrp="1"/>
          </p:cNvGraphicFramePr>
          <p:nvPr>
            <p:extLst/>
          </p:nvPr>
        </p:nvGraphicFramePr>
        <p:xfrm>
          <a:off x="215153" y="1783080"/>
          <a:ext cx="8681422" cy="4907093"/>
        </p:xfrm>
        <a:graphic>
          <a:graphicData uri="http://schemas.openxmlformats.org/drawingml/2006/table">
            <a:tbl>
              <a:tblPr firstRow="1" firstCol="1" bandRow="1">
                <a:tableStyleId>{5940675A-B579-460E-94D1-54222C63F5DA}</a:tableStyleId>
              </a:tblPr>
              <a:tblGrid>
                <a:gridCol w="1856028"/>
                <a:gridCol w="2209518"/>
                <a:gridCol w="2325161"/>
                <a:gridCol w="2290715"/>
              </a:tblGrid>
              <a:tr h="168166">
                <a:tc>
                  <a:txBody>
                    <a:bodyPr/>
                    <a:lstStyle/>
                    <a:p>
                      <a:pPr>
                        <a:lnSpc>
                          <a:spcPct val="107000"/>
                        </a:lnSpc>
                        <a:spcAft>
                          <a:spcPts val="0"/>
                        </a:spcAft>
                      </a:pPr>
                      <a:r>
                        <a:rPr lang="en-GB" sz="1200" dirty="0">
                          <a:solidFill>
                            <a:schemeClr val="tx2"/>
                          </a:solidFill>
                          <a:effectLst/>
                          <a:latin typeface="Arial" panose="020B0604020202020204" pitchFamily="34" charset="0"/>
                          <a:cs typeface="Arial" panose="020B0604020202020204" pitchFamily="34" charset="0"/>
                        </a:rPr>
                        <a:t> </a:t>
                      </a:r>
                      <a:endParaRPr lang="en-GB" sz="120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58929" marR="58929" marT="0" marB="0"/>
                </a:tc>
                <a:tc>
                  <a:txBody>
                    <a:bodyPr/>
                    <a:lstStyle/>
                    <a:p>
                      <a:pPr algn="ctr">
                        <a:lnSpc>
                          <a:spcPct val="107000"/>
                        </a:lnSpc>
                        <a:spcAft>
                          <a:spcPts val="0"/>
                        </a:spcAft>
                      </a:pPr>
                      <a:r>
                        <a:rPr lang="en-GB" sz="1600" b="1" dirty="0">
                          <a:solidFill>
                            <a:schemeClr val="tx2"/>
                          </a:solidFill>
                          <a:effectLst/>
                          <a:latin typeface="Arial" panose="020B0604020202020204" pitchFamily="34" charset="0"/>
                          <a:cs typeface="Arial" panose="020B0604020202020204" pitchFamily="34" charset="0"/>
                        </a:rPr>
                        <a:t>French</a:t>
                      </a:r>
                      <a:endParaRPr lang="en-GB" sz="1600" b="1"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58929" marR="58929" marT="0" marB="0"/>
                </a:tc>
                <a:tc>
                  <a:txBody>
                    <a:bodyPr/>
                    <a:lstStyle/>
                    <a:p>
                      <a:pPr algn="ctr">
                        <a:lnSpc>
                          <a:spcPct val="107000"/>
                        </a:lnSpc>
                        <a:spcAft>
                          <a:spcPts val="0"/>
                        </a:spcAft>
                      </a:pPr>
                      <a:r>
                        <a:rPr lang="en-GB" sz="1600" b="1" dirty="0">
                          <a:solidFill>
                            <a:schemeClr val="tx2"/>
                          </a:solidFill>
                          <a:effectLst/>
                          <a:latin typeface="Arial" panose="020B0604020202020204" pitchFamily="34" charset="0"/>
                          <a:cs typeface="Arial" panose="020B0604020202020204" pitchFamily="34" charset="0"/>
                        </a:rPr>
                        <a:t>Spanish</a:t>
                      </a:r>
                      <a:endParaRPr lang="en-GB" sz="1600" b="1"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58929" marR="58929" marT="0" marB="0"/>
                </a:tc>
                <a:tc>
                  <a:txBody>
                    <a:bodyPr/>
                    <a:lstStyle/>
                    <a:p>
                      <a:pPr algn="ctr">
                        <a:lnSpc>
                          <a:spcPct val="107000"/>
                        </a:lnSpc>
                        <a:spcAft>
                          <a:spcPts val="0"/>
                        </a:spcAft>
                      </a:pPr>
                      <a:r>
                        <a:rPr lang="en-GB" sz="1600" b="1" dirty="0">
                          <a:solidFill>
                            <a:schemeClr val="tx2"/>
                          </a:solidFill>
                          <a:effectLst/>
                          <a:latin typeface="Arial" panose="020B0604020202020204" pitchFamily="34" charset="0"/>
                          <a:cs typeface="Arial" panose="020B0604020202020204" pitchFamily="34" charset="0"/>
                        </a:rPr>
                        <a:t>German</a:t>
                      </a:r>
                      <a:endParaRPr lang="en-GB" sz="1600" b="1"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58929" marR="58929" marT="0" marB="0"/>
                </a:tc>
              </a:tr>
              <a:tr h="1625025">
                <a:tc>
                  <a:txBody>
                    <a:bodyPr/>
                    <a:lstStyle/>
                    <a:p>
                      <a:pPr>
                        <a:lnSpc>
                          <a:spcPct val="107000"/>
                        </a:lnSpc>
                        <a:spcAft>
                          <a:spcPts val="0"/>
                        </a:spcAft>
                      </a:pPr>
                      <a:r>
                        <a:rPr lang="en-GB" sz="1600" b="1" u="sng" dirty="0">
                          <a:solidFill>
                            <a:schemeClr val="tx2"/>
                          </a:solidFill>
                          <a:effectLst/>
                          <a:latin typeface="Arial" panose="020B0604020202020204" pitchFamily="34" charset="0"/>
                          <a:cs typeface="Arial" panose="020B0604020202020204" pitchFamily="34" charset="0"/>
                        </a:rPr>
                        <a:t>Gender</a:t>
                      </a:r>
                      <a:endParaRPr lang="en-GB" sz="1600" b="1" dirty="0">
                        <a:solidFill>
                          <a:schemeClr val="tx2"/>
                        </a:solidFill>
                        <a:effectLst/>
                        <a:latin typeface="Arial" panose="020B0604020202020204" pitchFamily="34" charset="0"/>
                        <a:cs typeface="Arial" panose="020B0604020202020204" pitchFamily="34" charset="0"/>
                      </a:endParaRPr>
                    </a:p>
                    <a:p>
                      <a:pPr>
                        <a:lnSpc>
                          <a:spcPct val="107000"/>
                        </a:lnSpc>
                        <a:spcAft>
                          <a:spcPts val="0"/>
                        </a:spcAft>
                      </a:pPr>
                      <a:r>
                        <a:rPr lang="en-GB" sz="1200" u="none" strike="noStrike" dirty="0">
                          <a:solidFill>
                            <a:schemeClr val="tx2"/>
                          </a:solidFill>
                          <a:effectLst/>
                          <a:latin typeface="Arial" panose="020B0604020202020204" pitchFamily="34" charset="0"/>
                          <a:cs typeface="Arial" panose="020B0604020202020204" pitchFamily="34" charset="0"/>
                        </a:rPr>
                        <a:t> </a:t>
                      </a:r>
                      <a:r>
                        <a:rPr lang="en-GB" sz="1200" dirty="0" smtClean="0">
                          <a:solidFill>
                            <a:schemeClr val="tx2"/>
                          </a:solidFill>
                          <a:effectLst/>
                          <a:latin typeface="Arial" panose="020B0604020202020204" pitchFamily="34" charset="0"/>
                          <a:cs typeface="Arial" panose="020B0604020202020204" pitchFamily="34" charset="0"/>
                        </a:rPr>
                        <a:t>Awareness </a:t>
                      </a:r>
                      <a:r>
                        <a:rPr lang="en-GB" sz="1200" dirty="0">
                          <a:solidFill>
                            <a:schemeClr val="tx2"/>
                          </a:solidFill>
                          <a:effectLst/>
                          <a:latin typeface="Arial" panose="020B0604020202020204" pitchFamily="34" charset="0"/>
                          <a:cs typeface="Arial" panose="020B0604020202020204" pitchFamily="34" charset="0"/>
                        </a:rPr>
                        <a:t>of gender as a concept which will be new to most pupils as well as explicit teaching of definite and indefinite articles.</a:t>
                      </a:r>
                      <a:endParaRPr lang="en-GB" sz="120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58929" marR="58929" marT="0" marB="0" anchor="ctr"/>
                </a:tc>
                <a:tc>
                  <a:txBody>
                    <a:bodyPr/>
                    <a:lstStyle/>
                    <a:p>
                      <a:pPr>
                        <a:lnSpc>
                          <a:spcPct val="107000"/>
                        </a:lnSpc>
                        <a:spcAft>
                          <a:spcPts val="0"/>
                        </a:spcAft>
                      </a:pPr>
                      <a:r>
                        <a:rPr lang="es-ES_tradnl" sz="1200" dirty="0" smtClean="0">
                          <a:solidFill>
                            <a:schemeClr val="tx2"/>
                          </a:solidFill>
                          <a:effectLst/>
                          <a:latin typeface="Arial" panose="020B0604020202020204" pitchFamily="34" charset="0"/>
                          <a:cs typeface="Arial" panose="020B0604020202020204" pitchFamily="34" charset="0"/>
                        </a:rPr>
                        <a:t>l</a:t>
                      </a:r>
                      <a:r>
                        <a:rPr lang="fr-FR" sz="1200" dirty="0">
                          <a:solidFill>
                            <a:schemeClr val="tx2"/>
                          </a:solidFill>
                          <a:effectLst/>
                          <a:latin typeface="Arial" panose="020B0604020202020204" pitchFamily="34" charset="0"/>
                          <a:cs typeface="Arial" panose="020B0604020202020204" pitchFamily="34" charset="0"/>
                        </a:rPr>
                        <a:t>e (m), la (f), les (plural), L’ (</a:t>
                      </a:r>
                      <a:r>
                        <a:rPr lang="fr-FR" sz="1200" dirty="0" err="1">
                          <a:solidFill>
                            <a:schemeClr val="tx2"/>
                          </a:solidFill>
                          <a:effectLst/>
                          <a:latin typeface="Arial" panose="020B0604020202020204" pitchFamily="34" charset="0"/>
                          <a:cs typeface="Arial" panose="020B0604020202020204" pitchFamily="34" charset="0"/>
                        </a:rPr>
                        <a:t>before</a:t>
                      </a:r>
                      <a:r>
                        <a:rPr lang="fr-FR" sz="1200" dirty="0">
                          <a:solidFill>
                            <a:schemeClr val="tx2"/>
                          </a:solidFill>
                          <a:effectLst/>
                          <a:latin typeface="Arial" panose="020B0604020202020204" pitchFamily="34" charset="0"/>
                          <a:cs typeface="Arial" panose="020B0604020202020204" pitchFamily="34" charset="0"/>
                        </a:rPr>
                        <a:t> a </a:t>
                      </a:r>
                      <a:r>
                        <a:rPr lang="fr-FR" sz="1200" dirty="0" err="1">
                          <a:solidFill>
                            <a:schemeClr val="tx2"/>
                          </a:solidFill>
                          <a:effectLst/>
                          <a:latin typeface="Arial" panose="020B0604020202020204" pitchFamily="34" charset="0"/>
                          <a:cs typeface="Arial" panose="020B0604020202020204" pitchFamily="34" charset="0"/>
                        </a:rPr>
                        <a:t>vowel</a:t>
                      </a:r>
                      <a:r>
                        <a:rPr lang="fr-FR" sz="1200" dirty="0">
                          <a:solidFill>
                            <a:schemeClr val="tx2"/>
                          </a:solidFill>
                          <a:effectLst/>
                          <a:latin typeface="Arial" panose="020B0604020202020204" pitchFamily="34" charset="0"/>
                          <a:cs typeface="Arial" panose="020B0604020202020204" pitchFamily="34" charset="0"/>
                        </a:rPr>
                        <a:t>).</a:t>
                      </a:r>
                      <a:endParaRPr lang="en-GB" sz="1200" dirty="0">
                        <a:solidFill>
                          <a:schemeClr val="tx2"/>
                        </a:solidFill>
                        <a:effectLst/>
                        <a:latin typeface="Arial" panose="020B0604020202020204" pitchFamily="34" charset="0"/>
                        <a:cs typeface="Arial" panose="020B0604020202020204" pitchFamily="34" charset="0"/>
                      </a:endParaRPr>
                    </a:p>
                    <a:p>
                      <a:pPr>
                        <a:lnSpc>
                          <a:spcPct val="107000"/>
                        </a:lnSpc>
                        <a:spcAft>
                          <a:spcPts val="0"/>
                        </a:spcAft>
                      </a:pPr>
                      <a:r>
                        <a:rPr lang="fr-FR" sz="1200" dirty="0">
                          <a:solidFill>
                            <a:schemeClr val="tx2"/>
                          </a:solidFill>
                          <a:effectLst/>
                          <a:latin typeface="Arial" panose="020B0604020202020204" pitchFamily="34" charset="0"/>
                          <a:cs typeface="Arial" panose="020B0604020202020204" pitchFamily="34" charset="0"/>
                        </a:rPr>
                        <a:t> </a:t>
                      </a:r>
                      <a:endParaRPr lang="en-GB" sz="1200" dirty="0">
                        <a:solidFill>
                          <a:schemeClr val="tx2"/>
                        </a:solidFill>
                        <a:effectLst/>
                        <a:latin typeface="Arial" panose="020B0604020202020204" pitchFamily="34" charset="0"/>
                        <a:cs typeface="Arial" panose="020B0604020202020204" pitchFamily="34" charset="0"/>
                      </a:endParaRPr>
                    </a:p>
                    <a:p>
                      <a:pPr>
                        <a:lnSpc>
                          <a:spcPct val="107000"/>
                        </a:lnSpc>
                        <a:spcAft>
                          <a:spcPts val="0"/>
                        </a:spcAft>
                      </a:pPr>
                      <a:r>
                        <a:rPr lang="fr-FR" sz="1200" dirty="0">
                          <a:solidFill>
                            <a:schemeClr val="tx2"/>
                          </a:solidFill>
                          <a:effectLst/>
                          <a:latin typeface="Arial" panose="020B0604020202020204" pitchFamily="34" charset="0"/>
                          <a:cs typeface="Arial" panose="020B0604020202020204" pitchFamily="34" charset="0"/>
                        </a:rPr>
                        <a:t>un (m), une (f), des (</a:t>
                      </a:r>
                      <a:r>
                        <a:rPr lang="fr-FR" sz="1200" dirty="0" err="1">
                          <a:solidFill>
                            <a:schemeClr val="tx2"/>
                          </a:solidFill>
                          <a:effectLst/>
                          <a:latin typeface="Arial" panose="020B0604020202020204" pitchFamily="34" charset="0"/>
                          <a:cs typeface="Arial" panose="020B0604020202020204" pitchFamily="34" charset="0"/>
                        </a:rPr>
                        <a:t>some</a:t>
                      </a:r>
                      <a:r>
                        <a:rPr lang="fr-FR" sz="1200" dirty="0">
                          <a:solidFill>
                            <a:schemeClr val="tx2"/>
                          </a:solidFill>
                          <a:effectLst/>
                          <a:latin typeface="Arial" panose="020B0604020202020204" pitchFamily="34" charset="0"/>
                          <a:cs typeface="Arial" panose="020B0604020202020204" pitchFamily="34" charset="0"/>
                        </a:rPr>
                        <a:t>)</a:t>
                      </a:r>
                      <a:endParaRPr lang="en-GB" sz="120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58929" marR="58929" marT="0" marB="0" anchor="ctr"/>
                </a:tc>
                <a:tc>
                  <a:txBody>
                    <a:bodyPr/>
                    <a:lstStyle/>
                    <a:p>
                      <a:pPr>
                        <a:lnSpc>
                          <a:spcPct val="107000"/>
                        </a:lnSpc>
                        <a:spcAft>
                          <a:spcPts val="0"/>
                        </a:spcAft>
                      </a:pPr>
                      <a:r>
                        <a:rPr lang="fr-FR" sz="1200" dirty="0" smtClean="0">
                          <a:solidFill>
                            <a:schemeClr val="tx2"/>
                          </a:solidFill>
                          <a:effectLst/>
                          <a:latin typeface="Arial" panose="020B0604020202020204" pitchFamily="34" charset="0"/>
                          <a:cs typeface="Arial" panose="020B0604020202020204" pitchFamily="34" charset="0"/>
                        </a:rPr>
                        <a:t>e</a:t>
                      </a:r>
                      <a:r>
                        <a:rPr lang="es-ES" sz="1200" dirty="0">
                          <a:solidFill>
                            <a:schemeClr val="tx2"/>
                          </a:solidFill>
                          <a:effectLst/>
                          <a:latin typeface="Arial" panose="020B0604020202020204" pitchFamily="34" charset="0"/>
                          <a:cs typeface="Arial" panose="020B0604020202020204" pitchFamily="34" charset="0"/>
                        </a:rPr>
                        <a:t>l (m),  la (f), los (m plural), las (f plural)</a:t>
                      </a:r>
                      <a:endParaRPr lang="en-GB" sz="1200" dirty="0">
                        <a:solidFill>
                          <a:schemeClr val="tx2"/>
                        </a:solidFill>
                        <a:effectLst/>
                        <a:latin typeface="Arial" panose="020B0604020202020204" pitchFamily="34" charset="0"/>
                        <a:cs typeface="Arial" panose="020B0604020202020204" pitchFamily="34" charset="0"/>
                      </a:endParaRPr>
                    </a:p>
                    <a:p>
                      <a:pPr>
                        <a:lnSpc>
                          <a:spcPct val="107000"/>
                        </a:lnSpc>
                        <a:spcAft>
                          <a:spcPts val="0"/>
                        </a:spcAft>
                      </a:pPr>
                      <a:r>
                        <a:rPr lang="es-ES" sz="1200" dirty="0">
                          <a:solidFill>
                            <a:schemeClr val="tx2"/>
                          </a:solidFill>
                          <a:effectLst/>
                          <a:latin typeface="Arial" panose="020B0604020202020204" pitchFamily="34" charset="0"/>
                          <a:cs typeface="Arial" panose="020B0604020202020204" pitchFamily="34" charset="0"/>
                        </a:rPr>
                        <a:t> </a:t>
                      </a:r>
                      <a:endParaRPr lang="en-GB" sz="1200" dirty="0">
                        <a:solidFill>
                          <a:schemeClr val="tx2"/>
                        </a:solidFill>
                        <a:effectLst/>
                        <a:latin typeface="Arial" panose="020B0604020202020204" pitchFamily="34" charset="0"/>
                        <a:cs typeface="Arial" panose="020B0604020202020204" pitchFamily="34" charset="0"/>
                      </a:endParaRPr>
                    </a:p>
                    <a:p>
                      <a:pPr>
                        <a:lnSpc>
                          <a:spcPct val="107000"/>
                        </a:lnSpc>
                        <a:spcAft>
                          <a:spcPts val="0"/>
                        </a:spcAft>
                      </a:pPr>
                      <a:r>
                        <a:rPr lang="es-ES" sz="1200" dirty="0">
                          <a:solidFill>
                            <a:schemeClr val="tx2"/>
                          </a:solidFill>
                          <a:effectLst/>
                          <a:latin typeface="Arial" panose="020B0604020202020204" pitchFamily="34" charset="0"/>
                          <a:cs typeface="Arial" panose="020B0604020202020204" pitchFamily="34" charset="0"/>
                        </a:rPr>
                        <a:t>un (m), una (f), unos (m </a:t>
                      </a:r>
                      <a:r>
                        <a:rPr lang="es-ES" sz="1200" dirty="0" err="1">
                          <a:solidFill>
                            <a:schemeClr val="tx2"/>
                          </a:solidFill>
                          <a:effectLst/>
                          <a:latin typeface="Arial" panose="020B0604020202020204" pitchFamily="34" charset="0"/>
                          <a:cs typeface="Arial" panose="020B0604020202020204" pitchFamily="34" charset="0"/>
                        </a:rPr>
                        <a:t>some</a:t>
                      </a:r>
                      <a:r>
                        <a:rPr lang="es-ES" sz="1200" dirty="0">
                          <a:solidFill>
                            <a:schemeClr val="tx2"/>
                          </a:solidFill>
                          <a:effectLst/>
                          <a:latin typeface="Arial" panose="020B0604020202020204" pitchFamily="34" charset="0"/>
                          <a:cs typeface="Arial" panose="020B0604020202020204" pitchFamily="34" charset="0"/>
                        </a:rPr>
                        <a:t>), unas (f </a:t>
                      </a:r>
                      <a:r>
                        <a:rPr lang="es-ES" sz="1200" dirty="0" err="1">
                          <a:solidFill>
                            <a:schemeClr val="tx2"/>
                          </a:solidFill>
                          <a:effectLst/>
                          <a:latin typeface="Arial" panose="020B0604020202020204" pitchFamily="34" charset="0"/>
                          <a:cs typeface="Arial" panose="020B0604020202020204" pitchFamily="34" charset="0"/>
                        </a:rPr>
                        <a:t>some</a:t>
                      </a:r>
                      <a:r>
                        <a:rPr lang="es-ES" sz="1200" dirty="0">
                          <a:solidFill>
                            <a:schemeClr val="tx2"/>
                          </a:solidFill>
                          <a:effectLst/>
                          <a:latin typeface="Arial" panose="020B0604020202020204" pitchFamily="34" charset="0"/>
                          <a:cs typeface="Arial" panose="020B0604020202020204" pitchFamily="34" charset="0"/>
                        </a:rPr>
                        <a:t>)</a:t>
                      </a:r>
                      <a:endParaRPr lang="en-GB" sz="120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58929" marR="58929" marT="0" marB="0" anchor="ctr"/>
                </a:tc>
                <a:tc>
                  <a:txBody>
                    <a:bodyPr/>
                    <a:lstStyle/>
                    <a:p>
                      <a:pPr>
                        <a:lnSpc>
                          <a:spcPct val="107000"/>
                        </a:lnSpc>
                        <a:spcAft>
                          <a:spcPts val="0"/>
                        </a:spcAft>
                      </a:pPr>
                      <a:r>
                        <a:rPr lang="fr-FR" sz="1200" dirty="0" smtClean="0">
                          <a:solidFill>
                            <a:schemeClr val="tx2"/>
                          </a:solidFill>
                          <a:effectLst/>
                          <a:latin typeface="Arial" panose="020B0604020202020204" pitchFamily="34" charset="0"/>
                          <a:cs typeface="Arial" panose="020B0604020202020204" pitchFamily="34" charset="0"/>
                        </a:rPr>
                        <a:t>der</a:t>
                      </a:r>
                      <a:r>
                        <a:rPr lang="fr-FR" sz="1200" dirty="0">
                          <a:solidFill>
                            <a:schemeClr val="tx2"/>
                          </a:solidFill>
                          <a:effectLst/>
                          <a:latin typeface="Arial" panose="020B0604020202020204" pitchFamily="34" charset="0"/>
                          <a:cs typeface="Arial" panose="020B0604020202020204" pitchFamily="34" charset="0"/>
                        </a:rPr>
                        <a:t>/ den* (m), die (f), </a:t>
                      </a:r>
                      <a:r>
                        <a:rPr lang="fr-FR" sz="1200" dirty="0" err="1">
                          <a:solidFill>
                            <a:schemeClr val="tx2"/>
                          </a:solidFill>
                          <a:effectLst/>
                          <a:latin typeface="Arial" panose="020B0604020202020204" pitchFamily="34" charset="0"/>
                          <a:cs typeface="Arial" panose="020B0604020202020204" pitchFamily="34" charset="0"/>
                        </a:rPr>
                        <a:t>das</a:t>
                      </a:r>
                      <a:r>
                        <a:rPr lang="fr-FR" sz="1200" dirty="0">
                          <a:solidFill>
                            <a:schemeClr val="tx2"/>
                          </a:solidFill>
                          <a:effectLst/>
                          <a:latin typeface="Arial" panose="020B0604020202020204" pitchFamily="34" charset="0"/>
                          <a:cs typeface="Arial" panose="020B0604020202020204" pitchFamily="34" charset="0"/>
                        </a:rPr>
                        <a:t> (n), die (plural)</a:t>
                      </a:r>
                      <a:endParaRPr lang="en-GB" sz="1200" dirty="0">
                        <a:solidFill>
                          <a:schemeClr val="tx2"/>
                        </a:solidFill>
                        <a:effectLst/>
                        <a:latin typeface="Arial" panose="020B0604020202020204" pitchFamily="34" charset="0"/>
                        <a:cs typeface="Arial" panose="020B0604020202020204" pitchFamily="34" charset="0"/>
                      </a:endParaRPr>
                    </a:p>
                    <a:p>
                      <a:pPr>
                        <a:lnSpc>
                          <a:spcPct val="107000"/>
                        </a:lnSpc>
                        <a:spcAft>
                          <a:spcPts val="0"/>
                        </a:spcAft>
                      </a:pPr>
                      <a:r>
                        <a:rPr lang="fr-FR" sz="1200" dirty="0" err="1" smtClean="0">
                          <a:solidFill>
                            <a:schemeClr val="tx2"/>
                          </a:solidFill>
                          <a:effectLst/>
                          <a:latin typeface="Arial" panose="020B0604020202020204" pitchFamily="34" charset="0"/>
                          <a:cs typeface="Arial" panose="020B0604020202020204" pitchFamily="34" charset="0"/>
                        </a:rPr>
                        <a:t>ein</a:t>
                      </a:r>
                      <a:r>
                        <a:rPr lang="fr-FR" sz="1200" dirty="0">
                          <a:solidFill>
                            <a:schemeClr val="tx2"/>
                          </a:solidFill>
                          <a:effectLst/>
                          <a:latin typeface="Arial" panose="020B0604020202020204" pitchFamily="34" charset="0"/>
                          <a:cs typeface="Arial" panose="020B0604020202020204" pitchFamily="34" charset="0"/>
                        </a:rPr>
                        <a:t>/ </a:t>
                      </a:r>
                      <a:r>
                        <a:rPr lang="fr-FR" sz="1200" dirty="0" err="1">
                          <a:solidFill>
                            <a:schemeClr val="tx2"/>
                          </a:solidFill>
                          <a:effectLst/>
                          <a:latin typeface="Arial" panose="020B0604020202020204" pitchFamily="34" charset="0"/>
                          <a:cs typeface="Arial" panose="020B0604020202020204" pitchFamily="34" charset="0"/>
                        </a:rPr>
                        <a:t>einen</a:t>
                      </a:r>
                      <a:r>
                        <a:rPr lang="fr-FR" sz="1200" dirty="0">
                          <a:solidFill>
                            <a:schemeClr val="tx2"/>
                          </a:solidFill>
                          <a:effectLst/>
                          <a:latin typeface="Arial" panose="020B0604020202020204" pitchFamily="34" charset="0"/>
                          <a:cs typeface="Arial" panose="020B0604020202020204" pitchFamily="34" charset="0"/>
                        </a:rPr>
                        <a:t>* (m), </a:t>
                      </a:r>
                      <a:r>
                        <a:rPr lang="fr-FR" sz="1200" dirty="0" err="1">
                          <a:solidFill>
                            <a:schemeClr val="tx2"/>
                          </a:solidFill>
                          <a:effectLst/>
                          <a:latin typeface="Arial" panose="020B0604020202020204" pitchFamily="34" charset="0"/>
                          <a:cs typeface="Arial" panose="020B0604020202020204" pitchFamily="34" charset="0"/>
                        </a:rPr>
                        <a:t>ein</a:t>
                      </a:r>
                      <a:r>
                        <a:rPr lang="fr-FR" sz="1200" dirty="0">
                          <a:solidFill>
                            <a:schemeClr val="tx2"/>
                          </a:solidFill>
                          <a:effectLst/>
                          <a:latin typeface="Arial" panose="020B0604020202020204" pitchFamily="34" charset="0"/>
                          <a:cs typeface="Arial" panose="020B0604020202020204" pitchFamily="34" charset="0"/>
                        </a:rPr>
                        <a:t> (n), </a:t>
                      </a:r>
                      <a:r>
                        <a:rPr lang="fr-FR" sz="1200" dirty="0" err="1">
                          <a:solidFill>
                            <a:schemeClr val="tx2"/>
                          </a:solidFill>
                          <a:effectLst/>
                          <a:latin typeface="Arial" panose="020B0604020202020204" pitchFamily="34" charset="0"/>
                          <a:cs typeface="Arial" panose="020B0604020202020204" pitchFamily="34" charset="0"/>
                        </a:rPr>
                        <a:t>einige</a:t>
                      </a:r>
                      <a:r>
                        <a:rPr lang="fr-FR" sz="1200" dirty="0">
                          <a:solidFill>
                            <a:schemeClr val="tx2"/>
                          </a:solidFill>
                          <a:effectLst/>
                          <a:latin typeface="Arial" panose="020B0604020202020204" pitchFamily="34" charset="0"/>
                          <a:cs typeface="Arial" panose="020B0604020202020204" pitchFamily="34" charset="0"/>
                        </a:rPr>
                        <a:t> (</a:t>
                      </a:r>
                      <a:r>
                        <a:rPr lang="fr-FR" sz="1200" dirty="0" err="1">
                          <a:solidFill>
                            <a:schemeClr val="tx2"/>
                          </a:solidFill>
                          <a:effectLst/>
                          <a:latin typeface="Arial" panose="020B0604020202020204" pitchFamily="34" charset="0"/>
                          <a:cs typeface="Arial" panose="020B0604020202020204" pitchFamily="34" charset="0"/>
                        </a:rPr>
                        <a:t>some</a:t>
                      </a:r>
                      <a:r>
                        <a:rPr lang="fr-FR" sz="1200" dirty="0" smtClean="0">
                          <a:solidFill>
                            <a:schemeClr val="tx2"/>
                          </a:solidFill>
                          <a:effectLst/>
                          <a:latin typeface="Arial" panose="020B0604020202020204" pitchFamily="34" charset="0"/>
                          <a:cs typeface="Arial" panose="020B0604020202020204" pitchFamily="34" charset="0"/>
                        </a:rPr>
                        <a:t>)</a:t>
                      </a:r>
                      <a:endParaRPr lang="en-GB" sz="1200" dirty="0">
                        <a:solidFill>
                          <a:schemeClr val="tx2"/>
                        </a:solidFill>
                        <a:effectLst/>
                        <a:latin typeface="Arial" panose="020B0604020202020204" pitchFamily="34" charset="0"/>
                        <a:cs typeface="Arial" panose="020B0604020202020204" pitchFamily="34" charset="0"/>
                      </a:endParaRPr>
                    </a:p>
                    <a:p>
                      <a:pPr>
                        <a:lnSpc>
                          <a:spcPct val="107000"/>
                        </a:lnSpc>
                        <a:spcAft>
                          <a:spcPts val="0"/>
                        </a:spcAft>
                      </a:pPr>
                      <a:r>
                        <a:rPr lang="fr-FR" sz="1200" dirty="0">
                          <a:solidFill>
                            <a:schemeClr val="tx2"/>
                          </a:solidFill>
                          <a:effectLst/>
                          <a:latin typeface="Arial" panose="020B0604020202020204" pitchFamily="34" charset="0"/>
                          <a:cs typeface="Arial" panose="020B0604020202020204" pitchFamily="34" charset="0"/>
                        </a:rPr>
                        <a:t>u</a:t>
                      </a:r>
                      <a:r>
                        <a:rPr lang="en-GB" sz="1200" dirty="0" err="1">
                          <a:solidFill>
                            <a:schemeClr val="tx2"/>
                          </a:solidFill>
                          <a:effectLst/>
                          <a:latin typeface="Arial" panose="020B0604020202020204" pitchFamily="34" charset="0"/>
                          <a:cs typeface="Arial" panose="020B0604020202020204" pitchFamily="34" charset="0"/>
                        </a:rPr>
                        <a:t>sed</a:t>
                      </a:r>
                      <a:r>
                        <a:rPr lang="en-GB" sz="1200" dirty="0">
                          <a:solidFill>
                            <a:schemeClr val="tx2"/>
                          </a:solidFill>
                          <a:effectLst/>
                          <a:latin typeface="Arial" panose="020B0604020202020204" pitchFamily="34" charset="0"/>
                          <a:cs typeface="Arial" panose="020B0604020202020204" pitchFamily="34" charset="0"/>
                        </a:rPr>
                        <a:t> in the accusative / object (row 2) case </a:t>
                      </a:r>
                      <a:r>
                        <a:rPr lang="en-GB" sz="1200" dirty="0" err="1">
                          <a:solidFill>
                            <a:schemeClr val="tx2"/>
                          </a:solidFill>
                          <a:effectLst/>
                          <a:latin typeface="Arial" panose="020B0604020202020204" pitchFamily="34" charset="0"/>
                          <a:cs typeface="Arial" panose="020B0604020202020204" pitchFamily="34" charset="0"/>
                        </a:rPr>
                        <a:t>e.g</a:t>
                      </a:r>
                      <a:r>
                        <a:rPr lang="en-GB" sz="1200" dirty="0">
                          <a:solidFill>
                            <a:schemeClr val="tx2"/>
                          </a:solidFill>
                          <a:effectLst/>
                          <a:latin typeface="Arial" panose="020B0604020202020204" pitchFamily="34" charset="0"/>
                          <a:cs typeface="Arial" panose="020B0604020202020204" pitchFamily="34" charset="0"/>
                        </a:rPr>
                        <a:t> </a:t>
                      </a:r>
                      <a:r>
                        <a:rPr lang="en-GB" sz="1200" dirty="0" err="1">
                          <a:solidFill>
                            <a:schemeClr val="tx2"/>
                          </a:solidFill>
                          <a:effectLst/>
                          <a:latin typeface="Arial" panose="020B0604020202020204" pitchFamily="34" charset="0"/>
                          <a:cs typeface="Arial" panose="020B0604020202020204" pitchFamily="34" charset="0"/>
                        </a:rPr>
                        <a:t>Ich</a:t>
                      </a:r>
                      <a:r>
                        <a:rPr lang="en-GB" sz="1200" dirty="0">
                          <a:solidFill>
                            <a:schemeClr val="tx2"/>
                          </a:solidFill>
                          <a:effectLst/>
                          <a:latin typeface="Arial" panose="020B0604020202020204" pitchFamily="34" charset="0"/>
                          <a:cs typeface="Arial" panose="020B0604020202020204" pitchFamily="34" charset="0"/>
                        </a:rPr>
                        <a:t> </a:t>
                      </a:r>
                      <a:r>
                        <a:rPr lang="en-GB" sz="1200" dirty="0" err="1">
                          <a:solidFill>
                            <a:schemeClr val="tx2"/>
                          </a:solidFill>
                          <a:effectLst/>
                          <a:latin typeface="Arial" panose="020B0604020202020204" pitchFamily="34" charset="0"/>
                          <a:cs typeface="Arial" panose="020B0604020202020204" pitchFamily="34" charset="0"/>
                        </a:rPr>
                        <a:t>habe</a:t>
                      </a:r>
                      <a:r>
                        <a:rPr lang="en-GB" sz="1200" dirty="0">
                          <a:solidFill>
                            <a:schemeClr val="tx2"/>
                          </a:solidFill>
                          <a:effectLst/>
                          <a:latin typeface="Arial" panose="020B0604020202020204" pitchFamily="34" charset="0"/>
                          <a:cs typeface="Arial" panose="020B0604020202020204" pitchFamily="34" charset="0"/>
                        </a:rPr>
                        <a:t> </a:t>
                      </a:r>
                      <a:r>
                        <a:rPr lang="en-GB" sz="1200" dirty="0" err="1">
                          <a:solidFill>
                            <a:schemeClr val="tx2"/>
                          </a:solidFill>
                          <a:effectLst/>
                          <a:latin typeface="Arial" panose="020B0604020202020204" pitchFamily="34" charset="0"/>
                          <a:cs typeface="Arial" panose="020B0604020202020204" pitchFamily="34" charset="0"/>
                        </a:rPr>
                        <a:t>einen</a:t>
                      </a:r>
                      <a:r>
                        <a:rPr lang="en-GB" sz="1200" dirty="0">
                          <a:solidFill>
                            <a:schemeClr val="tx2"/>
                          </a:solidFill>
                          <a:effectLst/>
                          <a:latin typeface="Arial" panose="020B0604020202020204" pitchFamily="34" charset="0"/>
                          <a:cs typeface="Arial" panose="020B0604020202020204" pitchFamily="34" charset="0"/>
                        </a:rPr>
                        <a:t> Hund.</a:t>
                      </a:r>
                      <a:endParaRPr lang="en-GB" sz="120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58929" marR="58929" marT="0" marB="0" anchor="ctr"/>
                </a:tc>
              </a:tr>
              <a:tr h="672662">
                <a:tc>
                  <a:txBody>
                    <a:bodyPr/>
                    <a:lstStyle/>
                    <a:p>
                      <a:pPr>
                        <a:lnSpc>
                          <a:spcPct val="107000"/>
                        </a:lnSpc>
                        <a:spcAft>
                          <a:spcPts val="0"/>
                        </a:spcAft>
                      </a:pPr>
                      <a:r>
                        <a:rPr lang="en-GB" sz="1600" b="1" u="sng" dirty="0">
                          <a:solidFill>
                            <a:schemeClr val="tx2"/>
                          </a:solidFill>
                          <a:effectLst/>
                          <a:latin typeface="Arial" panose="020B0604020202020204" pitchFamily="34" charset="0"/>
                          <a:cs typeface="Arial" panose="020B0604020202020204" pitchFamily="34" charset="0"/>
                        </a:rPr>
                        <a:t>Nouns</a:t>
                      </a:r>
                      <a:endParaRPr lang="en-GB" sz="1600" b="1" dirty="0">
                        <a:solidFill>
                          <a:schemeClr val="tx2"/>
                        </a:solidFill>
                        <a:effectLst/>
                        <a:latin typeface="Arial" panose="020B0604020202020204" pitchFamily="34" charset="0"/>
                        <a:cs typeface="Arial" panose="020B0604020202020204" pitchFamily="34" charset="0"/>
                      </a:endParaRPr>
                    </a:p>
                    <a:p>
                      <a:pPr>
                        <a:lnSpc>
                          <a:spcPct val="107000"/>
                        </a:lnSpc>
                        <a:spcAft>
                          <a:spcPts val="0"/>
                        </a:spcAft>
                      </a:pPr>
                      <a:r>
                        <a:rPr lang="en-GB" sz="1200" dirty="0" smtClean="0">
                          <a:solidFill>
                            <a:schemeClr val="tx2"/>
                          </a:solidFill>
                          <a:effectLst/>
                          <a:latin typeface="Arial" panose="020B0604020202020204" pitchFamily="34" charset="0"/>
                          <a:cs typeface="Arial" panose="020B0604020202020204" pitchFamily="34" charset="0"/>
                        </a:rPr>
                        <a:t>Recognition </a:t>
                      </a:r>
                      <a:r>
                        <a:rPr lang="en-GB" sz="1200" dirty="0">
                          <a:solidFill>
                            <a:schemeClr val="tx2"/>
                          </a:solidFill>
                          <a:effectLst/>
                          <a:latin typeface="Arial" panose="020B0604020202020204" pitchFamily="34" charset="0"/>
                          <a:cs typeface="Arial" panose="020B0604020202020204" pitchFamily="34" charset="0"/>
                        </a:rPr>
                        <a:t>of nouns in the target language.</a:t>
                      </a:r>
                      <a:endParaRPr lang="en-GB" sz="120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58929" marR="58929" marT="0" marB="0" anchor="ctr"/>
                </a:tc>
                <a:tc>
                  <a:txBody>
                    <a:bodyPr/>
                    <a:lstStyle/>
                    <a:p>
                      <a:pPr>
                        <a:lnSpc>
                          <a:spcPct val="107000"/>
                        </a:lnSpc>
                        <a:spcAft>
                          <a:spcPts val="0"/>
                        </a:spcAft>
                      </a:pPr>
                      <a:r>
                        <a:rPr lang="en-GB" sz="1200">
                          <a:solidFill>
                            <a:schemeClr val="tx2"/>
                          </a:solidFill>
                          <a:effectLst/>
                          <a:latin typeface="Arial" panose="020B0604020202020204" pitchFamily="34" charset="0"/>
                          <a:cs typeface="Arial" panose="020B0604020202020204" pitchFamily="34" charset="0"/>
                        </a:rPr>
                        <a:t> </a:t>
                      </a:r>
                    </a:p>
                    <a:p>
                      <a:pPr>
                        <a:lnSpc>
                          <a:spcPct val="107000"/>
                        </a:lnSpc>
                        <a:spcAft>
                          <a:spcPts val="0"/>
                        </a:spcAft>
                      </a:pPr>
                      <a:r>
                        <a:rPr lang="en-GB" sz="1200">
                          <a:solidFill>
                            <a:schemeClr val="tx2"/>
                          </a:solidFill>
                          <a:effectLst/>
                          <a:latin typeface="Arial" panose="020B0604020202020204" pitchFamily="34" charset="0"/>
                          <a:cs typeface="Arial" panose="020B0604020202020204" pitchFamily="34" charset="0"/>
                        </a:rPr>
                        <a:t> </a:t>
                      </a:r>
                    </a:p>
                    <a:p>
                      <a:pPr>
                        <a:lnSpc>
                          <a:spcPct val="107000"/>
                        </a:lnSpc>
                        <a:spcAft>
                          <a:spcPts val="0"/>
                        </a:spcAft>
                      </a:pPr>
                      <a:r>
                        <a:rPr lang="en-GB" sz="1200">
                          <a:solidFill>
                            <a:schemeClr val="tx2"/>
                          </a:solidFill>
                          <a:effectLst/>
                          <a:latin typeface="Arial" panose="020B0604020202020204" pitchFamily="34" charset="0"/>
                          <a:cs typeface="Arial" panose="020B0604020202020204" pitchFamily="34" charset="0"/>
                        </a:rPr>
                        <a:t>-</a:t>
                      </a:r>
                      <a:endParaRPr lang="en-GB" sz="120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58929" marR="58929" marT="0" marB="0" anchor="ctr"/>
                </a:tc>
                <a:tc>
                  <a:txBody>
                    <a:bodyPr/>
                    <a:lstStyle/>
                    <a:p>
                      <a:pPr>
                        <a:lnSpc>
                          <a:spcPct val="107000"/>
                        </a:lnSpc>
                        <a:spcAft>
                          <a:spcPts val="0"/>
                        </a:spcAft>
                      </a:pPr>
                      <a:r>
                        <a:rPr lang="en-GB" sz="1200" dirty="0">
                          <a:solidFill>
                            <a:schemeClr val="tx2"/>
                          </a:solidFill>
                          <a:effectLst/>
                          <a:latin typeface="Arial" panose="020B0604020202020204" pitchFamily="34" charset="0"/>
                          <a:cs typeface="Arial" panose="020B0604020202020204" pitchFamily="34" charset="0"/>
                        </a:rPr>
                        <a:t> </a:t>
                      </a:r>
                    </a:p>
                    <a:p>
                      <a:pPr>
                        <a:lnSpc>
                          <a:spcPct val="107000"/>
                        </a:lnSpc>
                        <a:spcAft>
                          <a:spcPts val="0"/>
                        </a:spcAft>
                      </a:pPr>
                      <a:r>
                        <a:rPr lang="en-GB" sz="1200" dirty="0">
                          <a:solidFill>
                            <a:schemeClr val="tx2"/>
                          </a:solidFill>
                          <a:effectLst/>
                          <a:latin typeface="Arial" panose="020B0604020202020204" pitchFamily="34" charset="0"/>
                          <a:cs typeface="Arial" panose="020B0604020202020204" pitchFamily="34" charset="0"/>
                        </a:rPr>
                        <a:t> </a:t>
                      </a:r>
                    </a:p>
                    <a:p>
                      <a:pPr>
                        <a:lnSpc>
                          <a:spcPct val="107000"/>
                        </a:lnSpc>
                        <a:spcAft>
                          <a:spcPts val="0"/>
                        </a:spcAft>
                      </a:pPr>
                      <a:r>
                        <a:rPr lang="en-GB" sz="1200" dirty="0">
                          <a:solidFill>
                            <a:schemeClr val="tx2"/>
                          </a:solidFill>
                          <a:effectLst/>
                          <a:latin typeface="Arial" panose="020B0604020202020204" pitchFamily="34" charset="0"/>
                          <a:cs typeface="Arial" panose="020B0604020202020204" pitchFamily="34" charset="0"/>
                        </a:rPr>
                        <a:t>-</a:t>
                      </a:r>
                      <a:endParaRPr lang="en-GB" sz="120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58929" marR="58929" marT="0" marB="0" anchor="ctr"/>
                </a:tc>
                <a:tc>
                  <a:txBody>
                    <a:bodyPr/>
                    <a:lstStyle/>
                    <a:p>
                      <a:pPr>
                        <a:lnSpc>
                          <a:spcPct val="107000"/>
                        </a:lnSpc>
                        <a:spcAft>
                          <a:spcPts val="0"/>
                        </a:spcAft>
                      </a:pPr>
                      <a:r>
                        <a:rPr lang="en-GB" sz="1200" dirty="0" smtClean="0">
                          <a:solidFill>
                            <a:schemeClr val="tx2"/>
                          </a:solidFill>
                          <a:effectLst/>
                          <a:latin typeface="Arial" panose="020B0604020202020204" pitchFamily="34" charset="0"/>
                          <a:cs typeface="Arial" panose="020B0604020202020204" pitchFamily="34" charset="0"/>
                        </a:rPr>
                        <a:t>Nouns </a:t>
                      </a:r>
                      <a:r>
                        <a:rPr lang="en-GB" sz="1200" dirty="0">
                          <a:solidFill>
                            <a:schemeClr val="tx2"/>
                          </a:solidFill>
                          <a:effectLst/>
                          <a:latin typeface="Arial" panose="020B0604020202020204" pitchFamily="34" charset="0"/>
                          <a:cs typeface="Arial" panose="020B0604020202020204" pitchFamily="34" charset="0"/>
                        </a:rPr>
                        <a:t>in German have capital letters.</a:t>
                      </a:r>
                      <a:endParaRPr lang="en-GB" sz="120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58929" marR="58929" marT="0" marB="0" anchor="ctr"/>
                </a:tc>
              </a:tr>
              <a:tr h="2017986">
                <a:tc>
                  <a:txBody>
                    <a:bodyPr/>
                    <a:lstStyle/>
                    <a:p>
                      <a:pPr>
                        <a:lnSpc>
                          <a:spcPct val="107000"/>
                        </a:lnSpc>
                        <a:spcAft>
                          <a:spcPts val="0"/>
                        </a:spcAft>
                      </a:pPr>
                      <a:r>
                        <a:rPr lang="en-GB" sz="1600" b="1" u="sng" dirty="0">
                          <a:solidFill>
                            <a:schemeClr val="tx2"/>
                          </a:solidFill>
                          <a:effectLst/>
                          <a:latin typeface="Arial" panose="020B0604020202020204" pitchFamily="34" charset="0"/>
                          <a:cs typeface="Arial" panose="020B0604020202020204" pitchFamily="34" charset="0"/>
                        </a:rPr>
                        <a:t>Plurals</a:t>
                      </a:r>
                      <a:br>
                        <a:rPr lang="en-GB" sz="1600" b="1" u="sng" dirty="0">
                          <a:solidFill>
                            <a:schemeClr val="tx2"/>
                          </a:solidFill>
                          <a:effectLst/>
                          <a:latin typeface="Arial" panose="020B0604020202020204" pitchFamily="34" charset="0"/>
                          <a:cs typeface="Arial" panose="020B0604020202020204" pitchFamily="34" charset="0"/>
                        </a:rPr>
                      </a:br>
                      <a:r>
                        <a:rPr lang="en-GB" sz="1200" dirty="0" smtClean="0">
                          <a:solidFill>
                            <a:schemeClr val="tx2"/>
                          </a:solidFill>
                          <a:effectLst/>
                          <a:latin typeface="Arial" panose="020B0604020202020204" pitchFamily="34" charset="0"/>
                          <a:cs typeface="Arial" panose="020B0604020202020204" pitchFamily="34" charset="0"/>
                        </a:rPr>
                        <a:t>An </a:t>
                      </a:r>
                      <a:r>
                        <a:rPr lang="en-GB" sz="1200" dirty="0">
                          <a:solidFill>
                            <a:schemeClr val="tx2"/>
                          </a:solidFill>
                          <a:effectLst/>
                          <a:latin typeface="Arial" panose="020B0604020202020204" pitchFamily="34" charset="0"/>
                          <a:cs typeface="Arial" panose="020B0604020202020204" pitchFamily="34" charset="0"/>
                        </a:rPr>
                        <a:t>ability to recognise nouns in the plural, both by the article and the noun ending.</a:t>
                      </a:r>
                      <a:endParaRPr lang="en-GB" sz="120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58929" marR="58929" marT="0" marB="0" anchor="ctr"/>
                </a:tc>
                <a:tc>
                  <a:txBody>
                    <a:bodyPr/>
                    <a:lstStyle/>
                    <a:p>
                      <a:pPr>
                        <a:lnSpc>
                          <a:spcPct val="107000"/>
                        </a:lnSpc>
                        <a:spcAft>
                          <a:spcPts val="800"/>
                        </a:spcAft>
                      </a:pPr>
                      <a:r>
                        <a:rPr lang="en-GB" sz="1200">
                          <a:solidFill>
                            <a:schemeClr val="tx2"/>
                          </a:solidFill>
                          <a:effectLst/>
                          <a:latin typeface="Arial" panose="020B0604020202020204" pitchFamily="34" charset="0"/>
                          <a:cs typeface="Arial" panose="020B0604020202020204" pitchFamily="34" charset="0"/>
                        </a:rPr>
                        <a:t>Most plurals are formed by adding an –s.  For example, une vache&gt;des vaches "cows" </a:t>
                      </a:r>
                    </a:p>
                    <a:p>
                      <a:pPr>
                        <a:lnSpc>
                          <a:spcPct val="107000"/>
                        </a:lnSpc>
                        <a:spcAft>
                          <a:spcPts val="800"/>
                        </a:spcAft>
                      </a:pPr>
                      <a:r>
                        <a:rPr lang="en-GB" sz="1200">
                          <a:solidFill>
                            <a:schemeClr val="tx2"/>
                          </a:solidFill>
                          <a:effectLst/>
                          <a:latin typeface="Arial" panose="020B0604020202020204" pitchFamily="34" charset="0"/>
                          <a:cs typeface="Arial" panose="020B0604020202020204" pitchFamily="34" charset="0"/>
                        </a:rPr>
                        <a:t>However, the final –s in French plural nouns is not usually pronounced.</a:t>
                      </a:r>
                      <a:endParaRPr lang="en-GB" sz="120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58929" marR="58929" marT="0" marB="0" anchor="ctr"/>
                </a:tc>
                <a:tc>
                  <a:txBody>
                    <a:bodyPr/>
                    <a:lstStyle/>
                    <a:p>
                      <a:pPr>
                        <a:lnSpc>
                          <a:spcPct val="107000"/>
                        </a:lnSpc>
                        <a:spcAft>
                          <a:spcPts val="0"/>
                        </a:spcAft>
                      </a:pPr>
                      <a:r>
                        <a:rPr lang="en-GB" sz="1200">
                          <a:solidFill>
                            <a:schemeClr val="tx2"/>
                          </a:solidFill>
                          <a:effectLst/>
                          <a:latin typeface="Arial" panose="020B0604020202020204" pitchFamily="34" charset="0"/>
                          <a:cs typeface="Arial" panose="020B0604020202020204" pitchFamily="34" charset="0"/>
                        </a:rPr>
                        <a:t>Most plurals are formed by adding an –s.  Sometimes there is a spelling change, e.g. pez &gt; peces.</a:t>
                      </a:r>
                      <a:endParaRPr lang="en-GB" sz="120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58929" marR="58929" marT="0" marB="0" anchor="ctr"/>
                </a:tc>
                <a:tc>
                  <a:txBody>
                    <a:bodyPr/>
                    <a:lstStyle/>
                    <a:p>
                      <a:pPr>
                        <a:lnSpc>
                          <a:spcPct val="107000"/>
                        </a:lnSpc>
                        <a:spcAft>
                          <a:spcPts val="0"/>
                        </a:spcAft>
                      </a:pPr>
                      <a:r>
                        <a:rPr lang="en-GB" sz="1200" dirty="0">
                          <a:solidFill>
                            <a:schemeClr val="tx2"/>
                          </a:solidFill>
                          <a:effectLst/>
                          <a:latin typeface="Arial" panose="020B0604020202020204" pitchFamily="34" charset="0"/>
                          <a:cs typeface="Arial" panose="020B0604020202020204" pitchFamily="34" charset="0"/>
                        </a:rPr>
                        <a:t>The words der/das/die all become ‘die’ in the plural.</a:t>
                      </a:r>
                    </a:p>
                    <a:p>
                      <a:pPr>
                        <a:lnSpc>
                          <a:spcPct val="107000"/>
                        </a:lnSpc>
                        <a:spcAft>
                          <a:spcPts val="0"/>
                        </a:spcAft>
                      </a:pPr>
                      <a:r>
                        <a:rPr lang="en-GB" sz="1200" dirty="0">
                          <a:solidFill>
                            <a:schemeClr val="tx2"/>
                          </a:solidFill>
                          <a:effectLst/>
                          <a:latin typeface="Arial" panose="020B0604020202020204" pitchFamily="34" charset="0"/>
                          <a:cs typeface="Arial" panose="020B0604020202020204" pitchFamily="34" charset="0"/>
                        </a:rPr>
                        <a:t>For words that end in –</a:t>
                      </a:r>
                      <a:r>
                        <a:rPr lang="en-GB" sz="1200" dirty="0" err="1">
                          <a:solidFill>
                            <a:schemeClr val="tx2"/>
                          </a:solidFill>
                          <a:effectLst/>
                          <a:latin typeface="Arial" panose="020B0604020202020204" pitchFamily="34" charset="0"/>
                          <a:cs typeface="Arial" panose="020B0604020202020204" pitchFamily="34" charset="0"/>
                        </a:rPr>
                        <a:t>i</a:t>
                      </a:r>
                      <a:r>
                        <a:rPr lang="en-GB" sz="1200" dirty="0">
                          <a:solidFill>
                            <a:schemeClr val="tx2"/>
                          </a:solidFill>
                          <a:effectLst/>
                          <a:latin typeface="Arial" panose="020B0604020202020204" pitchFamily="34" charset="0"/>
                          <a:cs typeface="Arial" panose="020B0604020202020204" pitchFamily="34" charset="0"/>
                        </a:rPr>
                        <a:t> or –o, or are French or English in origin, add a final –s, e.g. </a:t>
                      </a:r>
                      <a:r>
                        <a:rPr lang="en-GB" sz="1200" dirty="0" err="1">
                          <a:solidFill>
                            <a:schemeClr val="tx2"/>
                          </a:solidFill>
                          <a:effectLst/>
                          <a:latin typeface="Arial" panose="020B0604020202020204" pitchFamily="34" charset="0"/>
                          <a:cs typeface="Arial" panose="020B0604020202020204" pitchFamily="34" charset="0"/>
                        </a:rPr>
                        <a:t>Kulis</a:t>
                      </a:r>
                      <a:r>
                        <a:rPr lang="en-GB" sz="1200" dirty="0">
                          <a:solidFill>
                            <a:schemeClr val="tx2"/>
                          </a:solidFill>
                          <a:effectLst/>
                          <a:latin typeface="Arial" panose="020B0604020202020204" pitchFamily="34" charset="0"/>
                          <a:cs typeface="Arial" panose="020B0604020202020204" pitchFamily="34" charset="0"/>
                        </a:rPr>
                        <a:t>, </a:t>
                      </a:r>
                      <a:r>
                        <a:rPr lang="en-GB" sz="1200" dirty="0" err="1">
                          <a:solidFill>
                            <a:schemeClr val="tx2"/>
                          </a:solidFill>
                          <a:effectLst/>
                          <a:latin typeface="Arial" panose="020B0604020202020204" pitchFamily="34" charset="0"/>
                          <a:cs typeface="Arial" panose="020B0604020202020204" pitchFamily="34" charset="0"/>
                        </a:rPr>
                        <a:t>Kinos</a:t>
                      </a:r>
                      <a:r>
                        <a:rPr lang="en-GB" sz="1200" dirty="0">
                          <a:solidFill>
                            <a:schemeClr val="tx2"/>
                          </a:solidFill>
                          <a:effectLst/>
                          <a:latin typeface="Arial" panose="020B0604020202020204" pitchFamily="34" charset="0"/>
                          <a:cs typeface="Arial" panose="020B0604020202020204" pitchFamily="34" charset="0"/>
                        </a:rPr>
                        <a:t>, Restaurants, Tickets.</a:t>
                      </a:r>
                    </a:p>
                    <a:p>
                      <a:pPr>
                        <a:lnSpc>
                          <a:spcPct val="107000"/>
                        </a:lnSpc>
                        <a:spcAft>
                          <a:spcPts val="0"/>
                        </a:spcAft>
                      </a:pPr>
                      <a:r>
                        <a:rPr lang="en-GB" sz="1200" dirty="0">
                          <a:solidFill>
                            <a:schemeClr val="tx2"/>
                          </a:solidFill>
                          <a:effectLst/>
                          <a:latin typeface="Arial" panose="020B0604020202020204" pitchFamily="34" charset="0"/>
                          <a:cs typeface="Arial" panose="020B0604020202020204" pitchFamily="34" charset="0"/>
                        </a:rPr>
                        <a:t>der/das words that end in -el or -</a:t>
                      </a:r>
                      <a:r>
                        <a:rPr lang="en-GB" sz="1200" dirty="0" err="1">
                          <a:solidFill>
                            <a:schemeClr val="tx2"/>
                          </a:solidFill>
                          <a:effectLst/>
                          <a:latin typeface="Arial" panose="020B0604020202020204" pitchFamily="34" charset="0"/>
                          <a:cs typeface="Arial" panose="020B0604020202020204" pitchFamily="34" charset="0"/>
                        </a:rPr>
                        <a:t>en</a:t>
                      </a:r>
                      <a:r>
                        <a:rPr lang="en-GB" sz="1200" dirty="0">
                          <a:solidFill>
                            <a:schemeClr val="tx2"/>
                          </a:solidFill>
                          <a:effectLst/>
                          <a:latin typeface="Arial" panose="020B0604020202020204" pitchFamily="34" charset="0"/>
                          <a:cs typeface="Arial" panose="020B0604020202020204" pitchFamily="34" charset="0"/>
                        </a:rPr>
                        <a:t> or -</a:t>
                      </a:r>
                      <a:r>
                        <a:rPr lang="en-GB" sz="1200" dirty="0" err="1">
                          <a:solidFill>
                            <a:schemeClr val="tx2"/>
                          </a:solidFill>
                          <a:effectLst/>
                          <a:latin typeface="Arial" panose="020B0604020202020204" pitchFamily="34" charset="0"/>
                          <a:cs typeface="Arial" panose="020B0604020202020204" pitchFamily="34" charset="0"/>
                        </a:rPr>
                        <a:t>er</a:t>
                      </a:r>
                      <a:r>
                        <a:rPr lang="en-GB" sz="1200" dirty="0">
                          <a:solidFill>
                            <a:schemeClr val="tx2"/>
                          </a:solidFill>
                          <a:effectLst/>
                          <a:latin typeface="Arial" panose="020B0604020202020204" pitchFamily="34" charset="0"/>
                          <a:cs typeface="Arial" panose="020B0604020202020204" pitchFamily="34" charset="0"/>
                        </a:rPr>
                        <a:t> do NOT change spelling in the plural, e.g. Spiegel, </a:t>
                      </a:r>
                      <a:r>
                        <a:rPr lang="en-GB" sz="1200" dirty="0" err="1">
                          <a:solidFill>
                            <a:schemeClr val="tx2"/>
                          </a:solidFill>
                          <a:effectLst/>
                          <a:latin typeface="Arial" panose="020B0604020202020204" pitchFamily="34" charset="0"/>
                          <a:cs typeface="Arial" panose="020B0604020202020204" pitchFamily="34" charset="0"/>
                        </a:rPr>
                        <a:t>Mädchen</a:t>
                      </a:r>
                      <a:r>
                        <a:rPr lang="en-GB" sz="1200" dirty="0">
                          <a:solidFill>
                            <a:schemeClr val="tx2"/>
                          </a:solidFill>
                          <a:effectLst/>
                          <a:latin typeface="Arial" panose="020B0604020202020204" pitchFamily="34" charset="0"/>
                          <a:cs typeface="Arial" panose="020B0604020202020204" pitchFamily="34" charset="0"/>
                        </a:rPr>
                        <a:t>, Manager.</a:t>
                      </a:r>
                    </a:p>
                    <a:p>
                      <a:pPr>
                        <a:lnSpc>
                          <a:spcPct val="107000"/>
                        </a:lnSpc>
                        <a:spcAft>
                          <a:spcPts val="0"/>
                        </a:spcAft>
                      </a:pPr>
                      <a:r>
                        <a:rPr lang="en-GB" sz="1200" dirty="0">
                          <a:solidFill>
                            <a:schemeClr val="tx2"/>
                          </a:solidFill>
                          <a:effectLst/>
                          <a:latin typeface="Arial" panose="020B0604020202020204" pitchFamily="34" charset="0"/>
                          <a:cs typeface="Arial" panose="020B0604020202020204" pitchFamily="34" charset="0"/>
                        </a:rPr>
                        <a:t>Exceptions have just to be learnt!</a:t>
                      </a:r>
                      <a:endParaRPr lang="en-GB" sz="120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58929" marR="58929" marT="0" marB="0" anchor="ctr"/>
                </a:tc>
              </a:tr>
            </a:tbl>
          </a:graphicData>
        </a:graphic>
      </p:graphicFrame>
      <p:sp>
        <p:nvSpPr>
          <p:cNvPr id="8" name="Picture 1"/>
          <p:cNvSpPr>
            <a:spLocks noChangeAspect="1" noChangeArrowheads="1"/>
          </p:cNvSpPr>
          <p:nvPr/>
        </p:nvSpPr>
        <p:spPr bwMode="auto">
          <a:xfrm>
            <a:off x="690917" y="2346643"/>
            <a:ext cx="1876425" cy="568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3323585"/>
      </p:ext>
    </p:extLst>
  </p:cSld>
  <p:clrMapOvr>
    <a:masterClrMapping/>
  </p:clrMapOvr>
  <p:timing>
    <p:tnLst>
      <p:par>
        <p:cTn id="1" dur="indefinite" restart="never" nodeType="tmRoot"/>
      </p:par>
    </p:tnLst>
  </p:timing>
</p:sld>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ALLConnect Presentation template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
      <a:majorFont>
        <a:latin typeface="Calibri"/>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6.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2621</TotalTime>
  <Words>5428</Words>
  <Application>Microsoft Office PowerPoint</Application>
  <PresentationFormat>On-screen Show (4:3)</PresentationFormat>
  <Paragraphs>679</Paragraphs>
  <Slides>62</Slides>
  <Notes>45</Notes>
  <HiddenSlides>0</HiddenSlides>
  <MMClips>2</MMClips>
  <ScaleCrop>false</ScaleCrop>
  <HeadingPairs>
    <vt:vector size="6" baseType="variant">
      <vt:variant>
        <vt:lpstr>Fonts Used</vt:lpstr>
      </vt:variant>
      <vt:variant>
        <vt:i4>11</vt:i4>
      </vt:variant>
      <vt:variant>
        <vt:lpstr>Theme</vt:lpstr>
      </vt:variant>
      <vt:variant>
        <vt:i4>7</vt:i4>
      </vt:variant>
      <vt:variant>
        <vt:lpstr>Slide Titles</vt:lpstr>
      </vt:variant>
      <vt:variant>
        <vt:i4>62</vt:i4>
      </vt:variant>
    </vt:vector>
  </HeadingPairs>
  <TitlesOfParts>
    <vt:vector size="80" baseType="lpstr">
      <vt:lpstr>Arial</vt:lpstr>
      <vt:lpstr>Arial Rounded MT Bold</vt:lpstr>
      <vt:lpstr>Calibri</vt:lpstr>
      <vt:lpstr>Calibri Light</vt:lpstr>
      <vt:lpstr>Cambria</vt:lpstr>
      <vt:lpstr>MV Boli</vt:lpstr>
      <vt:lpstr>Rockwell</vt:lpstr>
      <vt:lpstr>Segoe UI</vt:lpstr>
      <vt:lpstr>Segoe UI Black</vt:lpstr>
      <vt:lpstr>Times New Roman</vt:lpstr>
      <vt:lpstr>Wingdings</vt:lpstr>
      <vt:lpstr>Office Theme</vt:lpstr>
      <vt:lpstr>2_Office Theme</vt:lpstr>
      <vt:lpstr>4_Office Theme</vt:lpstr>
      <vt:lpstr>5_Office Theme</vt:lpstr>
      <vt:lpstr>1_ALLConnect Presentation template 1</vt:lpstr>
      <vt:lpstr>1_Office Theme</vt:lpstr>
      <vt:lpstr>3_Office Theme</vt:lpstr>
      <vt:lpstr>PowerPoint Presentation</vt:lpstr>
      <vt:lpstr>PowerPoint Presentation</vt:lpstr>
      <vt:lpstr>KS3: Assessment without NC Levels  </vt:lpstr>
      <vt:lpstr>PowerPoint Presentation</vt:lpstr>
      <vt:lpstr>PowerPoint Presentation</vt:lpstr>
      <vt:lpstr>PowerPoint Presentation</vt:lpstr>
      <vt:lpstr>PowerPoint Presentation</vt:lpstr>
      <vt:lpstr>PowerPoint Presentation</vt:lpstr>
      <vt:lpstr>Linguistic knowledge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Checklist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next?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55WD</dc:creator>
  <cp:lastModifiedBy>55WD</cp:lastModifiedBy>
  <cp:revision>58</cp:revision>
  <dcterms:created xsi:type="dcterms:W3CDTF">2015-10-23T19:37:08Z</dcterms:created>
  <dcterms:modified xsi:type="dcterms:W3CDTF">2016-02-21T07:42:55Z</dcterms:modified>
</cp:coreProperties>
</file>