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4"/>
  </p:notesMasterIdLst>
  <p:sldIdLst>
    <p:sldId id="257" r:id="rId3"/>
    <p:sldId id="354" r:id="rId4"/>
    <p:sldId id="258" r:id="rId5"/>
    <p:sldId id="265" r:id="rId6"/>
    <p:sldId id="352" r:id="rId7"/>
    <p:sldId id="266" r:id="rId8"/>
    <p:sldId id="267" r:id="rId9"/>
    <p:sldId id="268" r:id="rId10"/>
    <p:sldId id="353" r:id="rId11"/>
    <p:sldId id="259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74" autoAdjust="0"/>
    <p:restoredTop sz="94660"/>
  </p:normalViewPr>
  <p:slideViewPr>
    <p:cSldViewPr snapToGrid="0">
      <p:cViewPr>
        <p:scale>
          <a:sx n="71" d="100"/>
          <a:sy n="71" d="100"/>
        </p:scale>
        <p:origin x="2754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F17E4-2560-48C2-B27D-E7D8589C4C58}" type="datetimeFigureOut">
              <a:rPr lang="en-GB" smtClean="0"/>
              <a:t>04/02/2017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CF0C3-9EA1-46C9-90C3-F9C68F16A2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97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https://www.pearson.com/content/dam/one-dot-com/one-dot-com/global/Files/efficacy-and-research/schools/global-survey/reports/RINVN9283_UK_July_ExecSum.pdf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D2A61-CD8F-40A1-8161-4DA50CC0C488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478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6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56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images copyright free for non</a:t>
            </a:r>
            <a:r>
              <a:rPr lang="en-GB" baseline="0" dirty="0" smtClean="0"/>
              <a:t> for </a:t>
            </a:r>
            <a:r>
              <a:rPr lang="en-GB" baseline="0" smtClean="0"/>
              <a:t>profit use </a:t>
            </a:r>
            <a:r>
              <a:rPr lang="en-GB" smtClean="0"/>
              <a:t>from </a:t>
            </a:r>
            <a:r>
              <a:rPr lang="en-GB" dirty="0" smtClean="0"/>
              <a:t>www.clker.com</a:t>
            </a:r>
            <a:r>
              <a:rPr lang="en-GB" baseline="0" dirty="0" smtClean="0"/>
              <a:t> 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627F2B-A389-49E6-A237-8FBF6EB2E8AF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0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64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6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43653DA-8BF4-4869-96FE-9BCF43372D46}" type="datetime8">
              <a:rPr lang="en-US" smtClean="0"/>
              <a:pPr/>
              <a:t>2/4/2017 5:36 PM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62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F271C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99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rgbClr val="4F271C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368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6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4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64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37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2445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77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2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448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893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46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9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8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76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807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6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>
                <a:solidFill>
                  <a:srgbClr val="4F271C"/>
                </a:solidFill>
              </a:rPr>
              <a:pPr/>
              <a:t>‹#›</a:t>
            </a:fld>
            <a:endParaRPr lang="en-US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8744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5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en-US" smtClean="0">
                <a:solidFill>
                  <a:srgbClr val="4F271C"/>
                </a:solidFill>
              </a:rPr>
              <a:pPr/>
              <a:t>2/4/2017 5:36 PM</a:t>
            </a:fld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4F271C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72AC53DF-4216-466D-99A7-94400E6C2A25}" type="slidenum">
              <a:rPr lang="en-US" sz="1200" smtClean="0">
                <a:solidFill>
                  <a:srgbClr val="4F271C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8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B510-3BE2-4927-82E8-86E9B310A706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04/02/2017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EA18F-56B5-4F5A-B29D-EB008A0F21DB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51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8.jpeg"/><Relationship Id="rId7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pn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0" y="15577"/>
            <a:ext cx="1341706" cy="950643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4607" y="632010"/>
            <a:ext cx="7620000" cy="2931459"/>
          </a:xfrm>
        </p:spPr>
        <p:txBody>
          <a:bodyPr>
            <a:noAutofit/>
          </a:bodyPr>
          <a:lstStyle/>
          <a:p>
            <a:r>
              <a:rPr lang="en-GB" sz="3200" b="1" i="1" dirty="0"/>
              <a:t>Making the weather and creating the climate</a:t>
            </a:r>
            <a:endParaRPr lang="en-GB" sz="3200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404607" y="2726856"/>
            <a:ext cx="7987553" cy="1673225"/>
          </a:xfrm>
        </p:spPr>
        <p:txBody>
          <a:bodyPr>
            <a:normAutofit/>
          </a:bodyPr>
          <a:lstStyle/>
          <a:p>
            <a:r>
              <a:rPr lang="en-GB" i="1" dirty="0"/>
              <a:t>strategies for generating and </a:t>
            </a:r>
            <a:r>
              <a:rPr lang="en-GB" i="1" dirty="0" smtClean="0"/>
              <a:t>sustaining engagement </a:t>
            </a:r>
            <a:r>
              <a:rPr lang="en-GB" i="1" dirty="0"/>
              <a:t>in </a:t>
            </a:r>
            <a:endParaRPr lang="en-GB" i="1" dirty="0" smtClean="0"/>
          </a:p>
          <a:p>
            <a:r>
              <a:rPr lang="en-GB" i="1" dirty="0" smtClean="0"/>
              <a:t>language learning</a:t>
            </a:r>
            <a:r>
              <a:rPr lang="en-GB" i="1" dirty="0"/>
              <a:t>.</a:t>
            </a:r>
            <a:br>
              <a:rPr lang="en-GB" i="1" dirty="0"/>
            </a:br>
            <a:endParaRPr lang="en-GB" dirty="0"/>
          </a:p>
        </p:txBody>
      </p:sp>
      <p:pic>
        <p:nvPicPr>
          <p:cNvPr id="9" name="Picture 2" descr="Image result for weath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96" y="19879"/>
            <a:ext cx="1892681" cy="18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45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latin typeface="Arial Rounded MT Bold" panose="020F0704030504030204" pitchFamily="34" charset="0"/>
              </a:rPr>
              <a:t>Progress: learning stages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Recognise (in sound / writing)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Understand (in sound / writing)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Pronounce (independently)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(in speech / writing) with support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(in speech / writing) from memory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(in speech / writing) in free communication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629" y="5334000"/>
            <a:ext cx="8262257" cy="923330"/>
          </a:xfrm>
          <a:prstGeom prst="rect">
            <a:avLst/>
          </a:prstGeom>
          <a:solidFill>
            <a:srgbClr val="33CCCC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The main curriculum content in language learning is grammar and vocabulary.  </a:t>
            </a:r>
            <a:b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GB" b="1" dirty="0" smtClean="0">
                <a:solidFill>
                  <a:prstClr val="black"/>
                </a:solidFill>
                <a:latin typeface="Calibri" panose="020F0502020204030204"/>
              </a:rPr>
              <a:t>Apply these stages in your planning whether the learning focus is grammar or vocabulary, or both.</a:t>
            </a:r>
            <a:endParaRPr lang="en-GB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2" y="227919"/>
            <a:ext cx="18954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2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2160" y="0"/>
            <a:ext cx="2766683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 </a:t>
            </a: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comunicarse</a:t>
            </a:r>
            <a:b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de memoria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con ayuda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Pronunciar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</a:t>
            </a:r>
            <a:b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33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17" y="0"/>
            <a:ext cx="1895475" cy="18954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908733"/>
              </p:ext>
            </p:extLst>
          </p:nvPr>
        </p:nvGraphicFramePr>
        <p:xfrm>
          <a:off x="268887" y="935256"/>
          <a:ext cx="5752973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5297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600" b="1" dirty="0" smtClean="0"/>
                        <a:t>¿</a:t>
                      </a:r>
                      <a:r>
                        <a:rPr lang="en-GB" sz="3600" b="1" dirty="0" err="1" smtClean="0"/>
                        <a:t>Cómo</a:t>
                      </a:r>
                      <a:r>
                        <a:rPr lang="en-GB" sz="3600" b="1" dirty="0" smtClean="0"/>
                        <a:t> se dice </a:t>
                      </a:r>
                      <a:r>
                        <a:rPr lang="en-GB" sz="3600" b="1" dirty="0" err="1" smtClean="0"/>
                        <a:t>en</a:t>
                      </a:r>
                      <a:r>
                        <a:rPr lang="en-GB" sz="3600" b="1" dirty="0" smtClean="0"/>
                        <a:t> </a:t>
                      </a:r>
                      <a:r>
                        <a:rPr lang="en-GB" sz="3600" b="1" dirty="0" err="1" smtClean="0"/>
                        <a:t>español</a:t>
                      </a:r>
                      <a:r>
                        <a:rPr lang="en-GB" sz="3600" b="1" dirty="0" smtClean="0"/>
                        <a:t>?</a:t>
                      </a:r>
                      <a:endParaRPr lang="en-GB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1 What do you like doing?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2  I like listening to music.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3 </a:t>
                      </a:r>
                      <a:r>
                        <a:rPr lang="en-GB" sz="2800" baseline="0" dirty="0" smtClean="0"/>
                        <a:t> I also like playing video games.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4  I really</a:t>
                      </a:r>
                      <a:r>
                        <a:rPr lang="en-GB" sz="2800" baseline="0" dirty="0" smtClean="0"/>
                        <a:t> like going out with my friends, of course.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5 But I don’t like writing emails and…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6 I don’t like singing karaoke at all.  And you?  Do you sing karaoke?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7" descr="C:\Documents and Settings\Administrator\Local Settings\Temporary Internet Files\Content.IE5\Z4L8UY5K\MC9004381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32" y="3454831"/>
            <a:ext cx="1317390" cy="185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95733" y="1804859"/>
            <a:ext cx="282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la </a:t>
            </a:r>
            <a:r>
              <a:rPr lang="en-GB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escalera</a:t>
            </a:r>
            <a:r>
              <a:rPr lang="en-GB" dirty="0" smtClean="0">
                <a:latin typeface="MV Boli" panose="02000500030200090000" pitchFamily="2" charset="0"/>
                <a:cs typeface="MV Boli" panose="02000500030200090000" pitchFamily="2" charset="0"/>
              </a:rPr>
              <a:t> del </a:t>
            </a:r>
            <a:r>
              <a:rPr lang="en-GB" dirty="0" err="1" smtClean="0">
                <a:latin typeface="MV Boli" panose="02000500030200090000" pitchFamily="2" charset="0"/>
                <a:cs typeface="MV Boli" panose="02000500030200090000" pitchFamily="2" charset="0"/>
              </a:rPr>
              <a:t>saber</a:t>
            </a:r>
            <a:endParaRPr lang="en-GB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81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0" y="296636"/>
            <a:ext cx="7496175" cy="54483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380" y="5498385"/>
            <a:ext cx="98184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>
              <a:solidFill>
                <a:srgbClr val="000000"/>
              </a:solidFill>
              <a:latin typeface="Open Sans Semibold"/>
            </a:endParaRPr>
          </a:p>
          <a:p>
            <a:endParaRPr lang="en-GB" sz="1600" dirty="0">
              <a:solidFill>
                <a:prstClr val="black"/>
              </a:solidFill>
              <a:latin typeface="Open Sans Semibold"/>
            </a:endParaRPr>
          </a:p>
          <a:p>
            <a:r>
              <a:rPr lang="en-GB" sz="1600" dirty="0">
                <a:solidFill>
                  <a:prstClr val="black"/>
                </a:solidFill>
                <a:latin typeface="Open Sans Semibold"/>
              </a:rPr>
              <a:t> </a:t>
            </a:r>
            <a:r>
              <a:rPr lang="en-GB" b="1" dirty="0">
                <a:solidFill>
                  <a:prstClr val="black"/>
                </a:solidFill>
                <a:latin typeface="Open Sans Semibold"/>
              </a:rPr>
              <a:t>Katherine McKnight, </a:t>
            </a:r>
            <a:r>
              <a:rPr lang="en-GB" b="1" dirty="0" smtClean="0">
                <a:solidFill>
                  <a:prstClr val="black"/>
                </a:solidFill>
                <a:latin typeface="Open Sans Semibold"/>
              </a:rPr>
              <a:t>PhD, </a:t>
            </a:r>
            <a:r>
              <a:rPr lang="en-GB" i="1" dirty="0" smtClean="0">
                <a:solidFill>
                  <a:prstClr val="black"/>
                </a:solidFill>
                <a:latin typeface="Open Sans Light"/>
              </a:rPr>
              <a:t>Pearson</a:t>
            </a:r>
            <a:endParaRPr lang="en-GB" dirty="0">
              <a:solidFill>
                <a:prstClr val="black"/>
              </a:solidFill>
              <a:latin typeface="Open Sans Light"/>
            </a:endParaRPr>
          </a:p>
          <a:p>
            <a:r>
              <a:rPr lang="en-GB" b="1" dirty="0" err="1">
                <a:solidFill>
                  <a:prstClr val="black"/>
                </a:solidFill>
                <a:latin typeface="Open Sans Semibold"/>
              </a:rPr>
              <a:t>Lacey</a:t>
            </a:r>
            <a:r>
              <a:rPr lang="en-GB" b="1" dirty="0">
                <a:solidFill>
                  <a:prstClr val="black"/>
                </a:solidFill>
                <a:latin typeface="Open Sans Semibold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Open Sans Semibold"/>
              </a:rPr>
              <a:t>Graybeal</a:t>
            </a:r>
            <a:r>
              <a:rPr lang="en-GB" b="1" dirty="0">
                <a:solidFill>
                  <a:prstClr val="black"/>
                </a:solidFill>
                <a:latin typeface="Open Sans Semibold"/>
              </a:rPr>
              <a:t>, Jessica </a:t>
            </a:r>
            <a:r>
              <a:rPr lang="en-GB" b="1" dirty="0" err="1">
                <a:solidFill>
                  <a:prstClr val="black"/>
                </a:solidFill>
                <a:latin typeface="Open Sans Semibold"/>
              </a:rPr>
              <a:t>Yarbro</a:t>
            </a:r>
            <a:r>
              <a:rPr lang="en-GB" b="1" dirty="0">
                <a:solidFill>
                  <a:prstClr val="black"/>
                </a:solidFill>
                <a:latin typeface="Open Sans Semibold"/>
              </a:rPr>
              <a:t>, &amp; John </a:t>
            </a:r>
            <a:r>
              <a:rPr lang="en-GB" b="1" dirty="0" err="1" smtClean="0">
                <a:solidFill>
                  <a:prstClr val="black"/>
                </a:solidFill>
                <a:latin typeface="Open Sans Semibold"/>
              </a:rPr>
              <a:t>Graybeal</a:t>
            </a:r>
            <a:r>
              <a:rPr lang="en-GB" b="1" dirty="0" smtClean="0">
                <a:solidFill>
                  <a:prstClr val="black"/>
                </a:solidFill>
                <a:latin typeface="Open Sans Semibold"/>
              </a:rPr>
              <a:t>, </a:t>
            </a:r>
            <a:r>
              <a:rPr lang="en-GB" i="1" dirty="0" smtClean="0">
                <a:solidFill>
                  <a:prstClr val="black"/>
                </a:solidFill>
                <a:latin typeface="Open Sans Light"/>
              </a:rPr>
              <a:t>George </a:t>
            </a:r>
            <a:r>
              <a:rPr lang="en-GB" i="1" dirty="0">
                <a:solidFill>
                  <a:prstClr val="black"/>
                </a:solidFill>
                <a:latin typeface="Open Sans Light"/>
              </a:rPr>
              <a:t>Mason University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9717" y="296636"/>
            <a:ext cx="515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England: What makes an effective teacher?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03724" y="805452"/>
            <a:ext cx="4987951" cy="49394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931493" y="1736724"/>
            <a:ext cx="500066" cy="3643338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76200" prstMaterial="clear">
            <a:bevelT w="152400" h="50800" prst="softRound"/>
            <a:bevelB/>
            <a:extrusionClr>
              <a:schemeClr val="bg1"/>
            </a:extrusionClr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931493" y="1736724"/>
            <a:ext cx="503238" cy="3600450"/>
          </a:xfrm>
          <a:prstGeom prst="rect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harsh" dir="t"/>
          </a:scene3d>
          <a:sp3d>
            <a:bevelT w="152400" h="50800" prst="softRound"/>
            <a:bevelB/>
          </a:sp3d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8569645" y="1736729"/>
            <a:ext cx="0" cy="360045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8569645" y="4402141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8569645" y="2673354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8569645" y="1736729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>
            <a:off x="8569645" y="3536954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14" name="Line 9"/>
          <p:cNvSpPr>
            <a:spLocks noChangeShapeType="1"/>
          </p:cNvSpPr>
          <p:nvPr/>
        </p:nvSpPr>
        <p:spPr bwMode="auto">
          <a:xfrm>
            <a:off x="8569645" y="5337179"/>
            <a:ext cx="215900" cy="0"/>
          </a:xfrm>
          <a:prstGeom prst="line">
            <a:avLst/>
          </a:prstGeom>
          <a:noFill/>
          <a:ln w="28575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>
              <a:solidFill>
                <a:prstClr val="black"/>
              </a:solidFill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7777483" y="1308104"/>
            <a:ext cx="1439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</a:rPr>
              <a:t>60 </a:t>
            </a:r>
            <a:r>
              <a:rPr lang="en-GB" sz="1600" dirty="0" err="1" smtClean="0">
                <a:solidFill>
                  <a:prstClr val="black"/>
                </a:solidFill>
              </a:rPr>
              <a:t>segundos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16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17179" y="879468"/>
            <a:ext cx="1370043" cy="431799"/>
          </a:xfrm>
          <a:prstGeom prst="actionButtonBlank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dirty="0" err="1" smtClean="0">
                <a:solidFill>
                  <a:prstClr val="white"/>
                </a:solidFill>
              </a:rPr>
              <a:t>Inicio</a:t>
            </a:r>
            <a:endParaRPr lang="en-GB" sz="2000" dirty="0">
              <a:solidFill>
                <a:prstClr val="white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785545" y="1593854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black"/>
                </a:solidFill>
              </a:rPr>
              <a:t>60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8785545" y="4186241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black"/>
                </a:solidFill>
              </a:rPr>
              <a:t>15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8785545" y="5121279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8785545" y="2528891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black"/>
                </a:solidFill>
              </a:rPr>
              <a:t>45</a:t>
            </a:r>
          </a:p>
        </p:txBody>
      </p:sp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8785545" y="3394079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0">
                <a:solidFill>
                  <a:prstClr val="black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222424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" dur="6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Summary of key theoretical </a:t>
            </a:r>
            <a:r>
              <a:rPr lang="en-GB" b="1" dirty="0" smtClean="0"/>
              <a:t>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42535"/>
            <a:ext cx="8153400" cy="501478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GB" dirty="0" smtClean="0"/>
              <a:t>Motivation </a:t>
            </a:r>
            <a:r>
              <a:rPr lang="en-GB" dirty="0"/>
              <a:t>concerns the fundamental question of </a:t>
            </a:r>
            <a:r>
              <a:rPr lang="en-GB" b="1" i="1" dirty="0"/>
              <a:t>why people behave as they do, that is, the choice of a particular action, the persistence with it, and the effort expended on it</a:t>
            </a:r>
            <a:r>
              <a:rPr lang="en-GB" dirty="0"/>
              <a:t>. </a:t>
            </a:r>
          </a:p>
          <a:p>
            <a:pPr lvl="0"/>
            <a:r>
              <a:rPr lang="en-GB" dirty="0"/>
              <a:t>With a long-term learning process such as the mastery of a second language, </a:t>
            </a:r>
            <a:r>
              <a:rPr lang="en-GB" b="1" i="1" dirty="0"/>
              <a:t>learners' ultimate success will depend heavily on their level of motivation.</a:t>
            </a:r>
            <a:endParaRPr lang="en-GB" dirty="0"/>
          </a:p>
          <a:p>
            <a:pPr lvl="0"/>
            <a:r>
              <a:rPr lang="en-GB" dirty="0"/>
              <a:t>Because motivation always manifests itself in a dynamic interplay with other personal and contextual factors, a particularly fruitful approach to conceptualizing motivation is by focusing on </a:t>
            </a:r>
            <a:r>
              <a:rPr lang="en-GB" b="1" i="1" dirty="0"/>
              <a:t>motivational conglomerates of various motivational, cognitive, and emotional variables </a:t>
            </a:r>
            <a:r>
              <a:rPr lang="en-GB" dirty="0"/>
              <a:t>that form coherent patterns and, as such, act as wholes.</a:t>
            </a:r>
          </a:p>
          <a:p>
            <a:pPr lvl="0"/>
            <a:r>
              <a:rPr lang="en-GB" dirty="0"/>
              <a:t>One motivational conglomerate that offers a particularly useful framework for language educators is the </a:t>
            </a:r>
            <a:r>
              <a:rPr lang="en-GB" b="1" i="1" dirty="0"/>
              <a:t>learners' future vision of themselves.</a:t>
            </a:r>
            <a:endParaRPr lang="en-GB" dirty="0"/>
          </a:p>
          <a:p>
            <a:pPr lvl="0"/>
            <a:r>
              <a:rPr lang="en-GB" dirty="0"/>
              <a:t>Language-specific vision is operationalized within the broader construct of the L2 motivational self system, which highlights three primary sources of L2 motivation: </a:t>
            </a:r>
            <a:r>
              <a:rPr lang="en-GB" b="1" i="1" dirty="0"/>
              <a:t>the learners' vision of themselves as effective L2 speakers (ideal L2 self); the social pressure coining from the learner's environment (ought-to L2 self); and the </a:t>
            </a:r>
            <a:r>
              <a:rPr lang="en-GB" b="1" i="1" dirty="0" smtClean="0"/>
              <a:t>learners’ positive </a:t>
            </a:r>
            <a:r>
              <a:rPr lang="en-GB" b="1" i="1" dirty="0"/>
              <a:t>learning experiences.</a:t>
            </a:r>
            <a:endParaRPr lang="en-GB" dirty="0"/>
          </a:p>
          <a:p>
            <a:pPr lvl="0"/>
            <a:r>
              <a:rPr lang="en-GB" dirty="0"/>
              <a:t>Skills in motivating learners are central to effective teaching; relevant motivational strategies can be divided into three main clusters. focusing on: </a:t>
            </a:r>
            <a:r>
              <a:rPr lang="en-GB" b="1" i="1" dirty="0"/>
              <a:t>(I) the learner's future vision; (2) the individual's learning experience; and (3) the group's learning experience.</a:t>
            </a:r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82378" y="6443589"/>
            <a:ext cx="884018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Taken from:   </a:t>
            </a:r>
            <a:r>
              <a:rPr lang="en-GB" sz="1100" dirty="0" err="1"/>
              <a:t>Dörnyei</a:t>
            </a:r>
            <a:r>
              <a:rPr lang="en-GB" sz="1100" dirty="0"/>
              <a:t>, Z. (2014). Motivation in second language learning. In M. </a:t>
            </a:r>
            <a:r>
              <a:rPr lang="en-GB" sz="1100" dirty="0" err="1"/>
              <a:t>Celce</a:t>
            </a:r>
            <a:r>
              <a:rPr lang="en-GB" sz="1100" dirty="0"/>
              <a:t>-Murcia, D. M. Brinton &amp; M. A. Snow (Eds.), Teaching English as a second or foreign language (4th ed., pp. 518-531). Boston, MA: National Geographic Learning/Cengage Learning.</a:t>
            </a:r>
          </a:p>
        </p:txBody>
      </p:sp>
    </p:spTree>
    <p:extLst>
      <p:ext uri="{BB962C8B-B14F-4D97-AF65-F5344CB8AC3E}">
        <p14:creationId xmlns:p14="http://schemas.microsoft.com/office/powerpoint/2010/main" val="16014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0" y="6250308"/>
            <a:ext cx="2055290" cy="993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30" y="6250308"/>
            <a:ext cx="2055290" cy="993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40" y="6250308"/>
            <a:ext cx="2055290" cy="99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50" y="6250308"/>
            <a:ext cx="2055290" cy="99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0" y="6250308"/>
            <a:ext cx="2055290" cy="99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Planning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Prior learning</a:t>
            </a:r>
          </a:p>
          <a:p>
            <a:r>
              <a:rPr lang="en-GB" dirty="0" smtClean="0"/>
              <a:t>Priming (or creating the climate)</a:t>
            </a:r>
          </a:p>
          <a:p>
            <a:r>
              <a:rPr lang="en-GB" dirty="0" smtClean="0"/>
              <a:t>Promoting participation</a:t>
            </a:r>
          </a:p>
          <a:p>
            <a:r>
              <a:rPr lang="en-GB" dirty="0" smtClean="0"/>
              <a:t>Defining progress</a:t>
            </a:r>
            <a:endParaRPr lang="en-GB" dirty="0"/>
          </a:p>
        </p:txBody>
      </p:sp>
      <p:pic>
        <p:nvPicPr>
          <p:cNvPr id="2050" name="Picture 2" descr="Image result for weather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279" y="81566"/>
            <a:ext cx="1892681" cy="189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5660920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9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956" y="-1"/>
            <a:ext cx="2422043" cy="2422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678" y="0"/>
            <a:ext cx="3597327" cy="23823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44493"/>
            <a:ext cx="3312826" cy="4513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2648" y="-1"/>
            <a:ext cx="3139309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3471" y="2244218"/>
            <a:ext cx="2602971" cy="26029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9884" t="8401" r="13242" b="6001"/>
          <a:stretch/>
        </p:blipFill>
        <p:spPr>
          <a:xfrm>
            <a:off x="3287939" y="4404237"/>
            <a:ext cx="2543287" cy="24631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74491" y="4776833"/>
            <a:ext cx="3369509" cy="2081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5518" y="2303390"/>
            <a:ext cx="3295261" cy="2484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557" y="524997"/>
            <a:ext cx="6901270" cy="587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6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0" y="6250308"/>
            <a:ext cx="2055290" cy="993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30" y="6250308"/>
            <a:ext cx="2055290" cy="993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40" y="6250308"/>
            <a:ext cx="2055290" cy="99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50" y="6250308"/>
            <a:ext cx="2055290" cy="99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0" y="6250308"/>
            <a:ext cx="2055290" cy="993532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072063" y="2428875"/>
            <a:ext cx="407193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dirty="0">
                <a:latin typeface="Calibri" panose="020F0502020204030204" pitchFamily="34" charset="0"/>
              </a:rPr>
              <a:t>Co-teachers</a:t>
            </a:r>
          </a:p>
          <a:p>
            <a:pPr eaLnBrk="1" hangingPunct="1"/>
            <a:r>
              <a:rPr lang="en-GB" altLang="en-US" sz="2800" dirty="0">
                <a:latin typeface="Calibri" panose="020F0502020204030204" pitchFamily="34" charset="0"/>
              </a:rPr>
              <a:t>Two rules for the classroom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i="1" dirty="0">
                <a:latin typeface="Calibri" panose="020F0502020204030204" pitchFamily="34" charset="0"/>
              </a:rPr>
              <a:t>1)  Do everything to help yourself learn as much as you can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sz="2800" i="1" dirty="0">
                <a:latin typeface="Calibri" panose="020F0502020204030204" pitchFamily="34" charset="0"/>
              </a:rPr>
              <a:t>2)  Do everything to help others learn</a:t>
            </a:r>
            <a:endParaRPr lang="en-GB" altLang="en-US" i="1" dirty="0">
              <a:latin typeface="Calibri" panose="020F0502020204030204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85750" y="1643063"/>
            <a:ext cx="48577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DOs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take risks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have a go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show good ‘audience’ skills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respond to others’ contributions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ask questions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make links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14313" y="3929063"/>
            <a:ext cx="48577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latin typeface="Calibri" panose="020F0502020204030204" pitchFamily="34" charset="0"/>
              </a:rPr>
              <a:t>DONTs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think everyone else knows the answer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keep quiet when you’re not sure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dirty="0">
                <a:latin typeface="Calibri" panose="020F0502020204030204" pitchFamily="34" charset="0"/>
              </a:rPr>
              <a:t>  get cross if you know the answer but don’t get to contribute</a:t>
            </a:r>
          </a:p>
        </p:txBody>
      </p:sp>
      <p:pic>
        <p:nvPicPr>
          <p:cNvPr id="13" name="Picture 35" descr="teacher-image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3FFFF"/>
              </a:clrFrom>
              <a:clrTo>
                <a:srgbClr val="F3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76" y="1984375"/>
            <a:ext cx="1306512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85750" y="428625"/>
            <a:ext cx="902284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400" dirty="0" smtClean="0">
                <a:latin typeface="Calibri" panose="020F0502020204030204" pitchFamily="34" charset="0"/>
              </a:rPr>
              <a:t>Creating the climate for </a:t>
            </a:r>
            <a:r>
              <a:rPr lang="en-GB" altLang="en-US" sz="4400" dirty="0">
                <a:latin typeface="Calibri" panose="020F0502020204030204" pitchFamily="34" charset="0"/>
              </a:rPr>
              <a:t>learning</a:t>
            </a:r>
            <a:endParaRPr lang="en-US" altLang="en-US" sz="44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6190" y="313258"/>
            <a:ext cx="1542998" cy="12622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5660920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520" y="260648"/>
            <a:ext cx="8640960" cy="936104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5400" b="1" dirty="0">
                <a:solidFill>
                  <a:prstClr val="black"/>
                </a:solidFill>
                <a:latin typeface="Century Gothic" pitchFamily="34" charset="0"/>
              </a:rPr>
              <a:t>¿</a:t>
            </a:r>
            <a:r>
              <a:rPr lang="fr-FR" sz="5400" b="1" dirty="0" err="1">
                <a:solidFill>
                  <a:prstClr val="black"/>
                </a:solidFill>
                <a:latin typeface="Century Gothic" pitchFamily="34" charset="0"/>
              </a:rPr>
              <a:t>Tienes</a:t>
            </a:r>
            <a:r>
              <a:rPr lang="fr-FR" sz="5400" b="1" dirty="0">
                <a:solidFill>
                  <a:prstClr val="black"/>
                </a:solidFill>
                <a:latin typeface="Century Gothic" pitchFamily="34" charset="0"/>
              </a:rPr>
              <a:t> un </a:t>
            </a:r>
            <a:r>
              <a:rPr lang="fr-FR" sz="5400" b="1" dirty="0" err="1">
                <a:solidFill>
                  <a:prstClr val="black"/>
                </a:solidFill>
                <a:latin typeface="Century Gothic" pitchFamily="34" charset="0"/>
              </a:rPr>
              <a:t>problema</a:t>
            </a:r>
            <a:r>
              <a:rPr lang="fr-FR" sz="5400" b="1" dirty="0">
                <a:solidFill>
                  <a:prstClr val="black"/>
                </a:solidFill>
                <a:latin typeface="Century Gothic" pitchFamily="34" charset="0"/>
              </a:rPr>
              <a:t>?</a:t>
            </a:r>
            <a:r>
              <a:rPr lang="fr-FR" sz="5400" dirty="0">
                <a:solidFill>
                  <a:prstClr val="white"/>
                </a:solidFill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55576" y="1700808"/>
            <a:ext cx="4824536" cy="136815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412778"/>
            <a:ext cx="612068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b="1" dirty="0" err="1">
                <a:solidFill>
                  <a:prstClr val="black"/>
                </a:solidFill>
                <a:latin typeface="Century Gothic" pitchFamily="34" charset="0"/>
              </a:rPr>
              <a:t>C</a:t>
            </a:r>
            <a:r>
              <a:rPr lang="en-GB" sz="8800" b="1" dirty="0" err="1">
                <a:solidFill>
                  <a:prstClr val="black"/>
                </a:solidFill>
                <a:latin typeface="Century Gothic" pitchFamily="34" charset="0"/>
              </a:rPr>
              <a:t>erebro</a:t>
            </a:r>
            <a:endParaRPr lang="fr-FR" sz="88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576" y="3295142"/>
            <a:ext cx="4824536" cy="136815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3007112"/>
            <a:ext cx="612068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b="1" dirty="0" err="1">
                <a:solidFill>
                  <a:prstClr val="black"/>
                </a:solidFill>
                <a:latin typeface="Century Gothic" pitchFamily="34" charset="0"/>
              </a:rPr>
              <a:t>C</a:t>
            </a:r>
            <a:r>
              <a:rPr lang="en-GB" sz="6600" b="1" dirty="0" err="1">
                <a:solidFill>
                  <a:prstClr val="black"/>
                </a:solidFill>
                <a:latin typeface="Century Gothic" pitchFamily="34" charset="0"/>
              </a:rPr>
              <a:t>uaderno</a:t>
            </a:r>
            <a:endParaRPr lang="fr-FR" sz="66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55576" y="4951326"/>
            <a:ext cx="4824536" cy="136815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663296"/>
            <a:ext cx="6120680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1500" b="1" dirty="0" err="1">
                <a:solidFill>
                  <a:prstClr val="black"/>
                </a:solidFill>
                <a:latin typeface="Century Gothic" pitchFamily="34" charset="0"/>
              </a:rPr>
              <a:t>C</a:t>
            </a:r>
            <a:r>
              <a:rPr lang="en-GB" sz="5400" b="1" dirty="0" err="1">
                <a:solidFill>
                  <a:prstClr val="black"/>
                </a:solidFill>
                <a:latin typeface="Century Gothic" pitchFamily="34" charset="0"/>
              </a:rPr>
              <a:t>ompañero</a:t>
            </a:r>
            <a:endParaRPr lang="fr-FR" sz="5400" b="1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311" y="976952"/>
            <a:ext cx="1983169" cy="14477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706" y="3274826"/>
            <a:ext cx="1384581" cy="14034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255" y="4965634"/>
            <a:ext cx="875855" cy="1269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8473" y="4967956"/>
            <a:ext cx="875855" cy="1269356"/>
          </a:xfrm>
          <a:prstGeom prst="rect">
            <a:avLst/>
          </a:prstGeom>
        </p:spPr>
      </p:pic>
      <p:sp>
        <p:nvSpPr>
          <p:cNvPr id="15" name="Plus 14"/>
          <p:cNvSpPr/>
          <p:nvPr/>
        </p:nvSpPr>
        <p:spPr>
          <a:xfrm>
            <a:off x="6483666" y="5034736"/>
            <a:ext cx="336625" cy="40228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932" y="1508472"/>
            <a:ext cx="1530503" cy="167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739298"/>
            <a:ext cx="796821" cy="996027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55576" y="6453336"/>
            <a:ext cx="7488832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0" y="6250308"/>
            <a:ext cx="2055290" cy="993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30" y="6250308"/>
            <a:ext cx="2055290" cy="993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40" y="6250308"/>
            <a:ext cx="2055290" cy="99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50" y="6250308"/>
            <a:ext cx="2055290" cy="99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0" y="6250308"/>
            <a:ext cx="2055290" cy="99353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1241156" y="214285"/>
            <a:ext cx="698844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6600" smtClean="0">
                <a:latin typeface="Arial Rounded MT Bold" panose="020F0704030504030204" pitchFamily="34" charset="0"/>
              </a:rPr>
              <a:t>Hoy vamos a…</a:t>
            </a:r>
            <a:endParaRPr lang="en-US" altLang="en-US" sz="6600" dirty="0">
              <a:latin typeface="Arial Rounded MT Bold" panose="020F0704030504030204" pitchFamily="34" charset="0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494" y="3409641"/>
            <a:ext cx="1590862" cy="15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:\Documents and Settings\Administrator\Local Settings\Temporary Internet Files\Content.IE5\Z4L8UY5K\MC90018758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83" y="1240886"/>
            <a:ext cx="1158478" cy="136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https://encrypted-tbn3.gstatic.com/images?q=tbn:ANd9GcTE5ZsxMlkDZA_v-Sza8ypHMt9ZxsdqwSp5tfolK1yIbKPO_Qv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83" y="1385358"/>
            <a:ext cx="1289447" cy="129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42800" y="267071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pensar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20223" y="275293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leer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49506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conversar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881164" y="4993615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 smtClean="0"/>
              <a:t>osar</a:t>
            </a:r>
            <a:endParaRPr lang="en-GB" sz="2800" dirty="0"/>
          </a:p>
        </p:txBody>
      </p:sp>
      <p:pic>
        <p:nvPicPr>
          <p:cNvPr id="19" name="Picture 17" descr="C:\Documents and Settings\Administrator\Local Settings\Temporary Internet Files\Content.IE5\Z4L8UY5K\MC90043819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41" y="1980257"/>
            <a:ext cx="1317390" cy="185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7324686" y="3835887"/>
            <a:ext cx="17145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 err="1">
                <a:latin typeface="Calibri" panose="020F0502020204030204" pitchFamily="34" charset="0"/>
              </a:rPr>
              <a:t>cantar</a:t>
            </a:r>
            <a:endParaRPr lang="en-US" altLang="en-US" sz="4400" b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6" r="9987"/>
          <a:stretch/>
        </p:blipFill>
        <p:spPr>
          <a:xfrm>
            <a:off x="1589518" y="3604586"/>
            <a:ext cx="2383037" cy="13890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5660920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5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620" y="6250308"/>
            <a:ext cx="2055290" cy="993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330" y="6250308"/>
            <a:ext cx="2055290" cy="9935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040" y="6250308"/>
            <a:ext cx="2055290" cy="993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50" y="6250308"/>
            <a:ext cx="2055290" cy="993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540" y="6250308"/>
            <a:ext cx="2055290" cy="9935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>
                <a:latin typeface="Arial Rounded MT Bold" panose="020F0704030504030204" pitchFamily="34" charset="0"/>
              </a:rPr>
              <a:t>Promoting participation</a:t>
            </a:r>
            <a:endParaRPr lang="en-GB" i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 Consistently high expectations</a:t>
            </a:r>
          </a:p>
          <a:p>
            <a:r>
              <a:rPr lang="en-GB" dirty="0"/>
              <a:t> </a:t>
            </a:r>
            <a:r>
              <a:rPr lang="en-GB" dirty="0" smtClean="0"/>
              <a:t>Frequent reminders</a:t>
            </a:r>
          </a:p>
          <a:p>
            <a:r>
              <a:rPr lang="en-GB" dirty="0" smtClean="0"/>
              <a:t> Recognition and rewards</a:t>
            </a:r>
          </a:p>
          <a:p>
            <a:r>
              <a:rPr lang="en-GB" dirty="0"/>
              <a:t> </a:t>
            </a:r>
            <a:r>
              <a:rPr lang="en-GB" dirty="0" smtClean="0"/>
              <a:t>Randomised selection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85" y="2324894"/>
            <a:ext cx="3505200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5660920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M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856E4ED-72B2-413C-AA97-CC2DDA8C3336}" vid="{C970DF2E-8E53-4CD1-A826-8F0E32B7004F}"/>
    </a:ext>
  </a:extLst>
</a:theme>
</file>

<file path=ppt/theme/theme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brown_paper</Template>
  <TotalTime>129</TotalTime>
  <Words>652</Words>
  <Application>Microsoft Office PowerPoint</Application>
  <PresentationFormat>On-screen Show (4:3)</PresentationFormat>
  <Paragraphs>84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MV Boli</vt:lpstr>
      <vt:lpstr>Open Sans Light</vt:lpstr>
      <vt:lpstr>Open Sans Semibold</vt:lpstr>
      <vt:lpstr>Times New Roman</vt:lpstr>
      <vt:lpstr>Tw Cen MT</vt:lpstr>
      <vt:lpstr>Wingdings</vt:lpstr>
      <vt:lpstr>Wingdings 2</vt:lpstr>
      <vt:lpstr>TM10352479</vt:lpstr>
      <vt:lpstr>12_Office Theme</vt:lpstr>
      <vt:lpstr>Making the weather and creating the climate</vt:lpstr>
      <vt:lpstr>PowerPoint Presentation</vt:lpstr>
      <vt:lpstr>Summary of key theoretical model</vt:lpstr>
      <vt:lpstr>Planning</vt:lpstr>
      <vt:lpstr>PowerPoint Presentation</vt:lpstr>
      <vt:lpstr>PowerPoint Presentation</vt:lpstr>
      <vt:lpstr>PowerPoint Presentation</vt:lpstr>
      <vt:lpstr>PowerPoint Presentation</vt:lpstr>
      <vt:lpstr>Promoting participation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23</cp:revision>
  <dcterms:created xsi:type="dcterms:W3CDTF">2016-11-20T16:26:46Z</dcterms:created>
  <dcterms:modified xsi:type="dcterms:W3CDTF">2017-02-04T17:37:48Z</dcterms:modified>
</cp:coreProperties>
</file>